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9" r:id="rId3"/>
    <p:sldId id="260" r:id="rId4"/>
    <p:sldId id="261" r:id="rId5"/>
    <p:sldId id="262" r:id="rId6"/>
    <p:sldId id="263" r:id="rId7"/>
    <p:sldId id="264" r:id="rId8"/>
    <p:sldId id="265" r:id="rId9"/>
    <p:sldId id="266" r:id="rId10"/>
    <p:sldId id="269" r:id="rId11"/>
    <p:sldId id="268" r:id="rId12"/>
    <p:sldId id="267" r:id="rId13"/>
    <p:sldId id="270" r:id="rId14"/>
    <p:sldId id="271" r:id="rId15"/>
    <p:sldId id="272" r:id="rId16"/>
    <p:sldId id="273" r:id="rId17"/>
    <p:sldId id="274" r:id="rId18"/>
    <p:sldId id="275" r:id="rId19"/>
    <p:sldId id="279" r:id="rId20"/>
    <p:sldId id="277" r:id="rId21"/>
    <p:sldId id="278" r:id="rId22"/>
    <p:sldId id="280" r:id="rId23"/>
    <p:sldId id="283" r:id="rId24"/>
    <p:sldId id="281" r:id="rId25"/>
    <p:sldId id="284" r:id="rId26"/>
    <p:sldId id="286" r:id="rId27"/>
    <p:sldId id="28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5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EA0BF7-15AF-4C6B-8330-4C65AC2728BC}" type="datetimeFigureOut">
              <a:rPr lang="en-US" smtClean="0"/>
              <a:pPr/>
              <a:t>5/23/2010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E046DB-885D-47B1-B66A-51ECEE7474F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upper left, are mean</a:t>
            </a:r>
            <a:r>
              <a:rPr lang="en-US" baseline="0" dirty="0" smtClean="0"/>
              <a:t> sea-level pressure isobars, and analyses of pressure centers and frontal boundaries, valid at 12z, 20 June.  The same data is displayed in the upper right, except valid 12 hours later, at 00z, 21 June.  In the lower left, lifted indices are analyzed, for 00z, 21 June.  In the lower right, relative humidity contours are analyzed, for 00z, 21 June.  The PRE environment (over NY and PA) during this period, is characterized by a deep moist southerly flow, with only weak convective instability.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this sounding profile,</a:t>
            </a:r>
            <a:r>
              <a:rPr lang="en-US" baseline="0" dirty="0" smtClean="0"/>
              <a:t> the warm cloud depth layer is shown between the two orange horizontal lines.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3-6</a:t>
            </a:r>
            <a:r>
              <a:rPr lang="en-US" baseline="0" dirty="0" smtClean="0"/>
              <a:t> hour rainfall analyses are shown across the Mid-Atlantic/Northeastern states.  In the upper left, the time frame is between 12z and 18z, 20 June.  In the upper right, it’s between 18z, 20 June, and 00z, 21 June.  In the lower left, it’s between 00z and 03z, 21 June.  Finally, in the lower right, it’s between 03z and 06z, 21 June.  The Agnes PRE first formed over WV and southeastern OH around 18z, 20 June.  It eventually intensified and moved northeast, settling over PA/NY by 06z, 21 June.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left,</a:t>
            </a:r>
            <a:r>
              <a:rPr lang="en-US" baseline="0" dirty="0" smtClean="0"/>
              <a:t> are analyzed 200 mb heights (white) and winds (color filled).  On the right, are analyzed 700 mb heights (black) and wind barbs (red).  Note that a strong upper-level jet streak is now in place over Ontario and Quebec.  The PRE occurred squarely within the right entrance region of this upper-level jet.  At mid-levels, wind trajectories continue to transport moisture from the vicinity of Agnes, well northward into NY/PA.  In both images, the orange ellipse outlines the location of the heaviest rainfall, associated with the PRE.   </a:t>
            </a:r>
            <a:endParaRPr lang="en-US" dirty="0" smtClean="0"/>
          </a:p>
          <a:p>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left,</a:t>
            </a:r>
            <a:r>
              <a:rPr lang="en-US" baseline="0" dirty="0" smtClean="0"/>
              <a:t> are analyzed 850 mb heights (black) and precipitable water (color filled).  On the right, are analyzed 925 mb heights (black) and theta-e values (color filled).  Note that the tropical moisture connection has become well established, feeding the PRE over NY and PA.</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3-6</a:t>
            </a:r>
            <a:r>
              <a:rPr lang="en-US" baseline="0" dirty="0" smtClean="0"/>
              <a:t> hour rainfall analyses are shown across the Mid-Atlantic/Northeastern states.  In the upper left, the time frame is between 06z and 09z, 21 June.  In the upper right, it’s between 09z and 12z, 21 June.  In the lower panel, it’s between 12z and 18z, 21 June.  The Agnes PRE remained intense over NY and PA through about 12z, 21 June, before weakening by 18z.  </a:t>
            </a:r>
            <a:endParaRPr lang="en-US" dirty="0" smtClean="0"/>
          </a:p>
          <a:p>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Backward, multi-layered trajectories,</a:t>
            </a:r>
            <a:r>
              <a:rPr lang="en-US" baseline="0" dirty="0" smtClean="0"/>
              <a:t> with output from the NOAA Hysplit model, and ending at 12z, 21 June, are displayed.  These results show a clear moisture connection in the lowest 6 km, between the PRE, and the main circulation of Agnes.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signals</a:t>
            </a:r>
            <a:r>
              <a:rPr lang="en-US" baseline="0" dirty="0" smtClean="0"/>
              <a:t> the beginning of slides in the “PRE Comparisons” section.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latest CSTAR research on PRE (Moore, 2010) stratifies them into four</a:t>
            </a:r>
            <a:r>
              <a:rPr lang="en-US" baseline="0" dirty="0" smtClean="0"/>
              <a:t> separate categories.  The PRE associated with Agnes matches the “Southwesterly Jet” category well.  In this category, PRE typically form within the entrance region of a strong southwest to northeast oriented, cyclonically curved, upper-level jet maximum.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left is a composite of the 200 mb flow, for</a:t>
            </a:r>
            <a:r>
              <a:rPr lang="en-US" baseline="0" dirty="0" smtClean="0"/>
              <a:t> PRE within the “Southwesterly Jet” category, roughly 24 hours after PRE genesis.  Note how closely the large-scale flow with the Agnes PRE (on the right) matches the composite.  </a:t>
            </a:r>
            <a:r>
              <a:rPr lang="en-US" dirty="0" smtClean="0"/>
              <a:t>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 rainfall (taking into</a:t>
            </a:r>
            <a:r>
              <a:rPr lang="en-US" baseline="0" dirty="0" smtClean="0"/>
              <a:t> account the PRE, plus more direct impacts) from Agnes.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left is a composite of the 700 mb flow, with PWAT values color filled, for</a:t>
            </a:r>
            <a:r>
              <a:rPr lang="en-US" baseline="0" dirty="0" smtClean="0"/>
              <a:t> PRE within the “Southwesterly Jet” category, roughly 24 hours after PRE genesis.  Note that, if anything, the large-scale flow with the Agnes PRE (on the right) is more amplified than the composite.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left is a composite of the 925 mb flow, with theta-e</a:t>
            </a:r>
            <a:r>
              <a:rPr lang="en-US" baseline="0" dirty="0" smtClean="0"/>
              <a:t> contours (red), and streamlines (blue), </a:t>
            </a:r>
            <a:r>
              <a:rPr lang="en-US" dirty="0" smtClean="0"/>
              <a:t>for</a:t>
            </a:r>
            <a:r>
              <a:rPr lang="en-US" baseline="0" dirty="0" smtClean="0"/>
              <a:t> PRE within the “Southwesterly Jet” category, roughly 24 hours after PRE genesis.  Note that, once again, if anything, the large-scale flow with the Agnes PRE (on the right) is more amplified than the composite.   </a:t>
            </a:r>
            <a:r>
              <a:rPr lang="en-US" dirty="0" smtClean="0"/>
              <a:t> </a:t>
            </a:r>
          </a:p>
          <a:p>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signals</a:t>
            </a:r>
            <a:r>
              <a:rPr lang="en-US" baseline="0" dirty="0" smtClean="0"/>
              <a:t> the beginning of slides in the “Public Impact” section.  </a:t>
            </a:r>
            <a:endParaRPr lang="en-US" dirty="0" smtClean="0"/>
          </a:p>
          <a:p>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color coded chart of water routing</a:t>
            </a:r>
            <a:r>
              <a:rPr lang="en-US" baseline="0" dirty="0" smtClean="0"/>
              <a:t> within the Susquehanna River drainage basin.  The black arrows illustrate the runoff contributions from both the Chemung River basin and the headwaters of the Susquehanna basin for Wilkes-Barre, PA.  Heavy rainfall from the PRE was instrumental in producing record flooding at Wilkes-Barre (crest of nearly 41 feet).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Flooding</a:t>
            </a:r>
            <a:r>
              <a:rPr lang="en-US" baseline="0" dirty="0" smtClean="0"/>
              <a:t> pictures from Corning, NY, along the Chemung River (upper left).  Also from Wilkes-Barre, PA and surrounding areas in the Wyoming Valley, along the Susquehanna River (other three images).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Total</a:t>
            </a:r>
            <a:r>
              <a:rPr lang="en-US" baseline="0" dirty="0" smtClean="0"/>
              <a:t> costs of Agnes for NY and PA.</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References</a:t>
            </a:r>
            <a:r>
              <a:rPr lang="en-US" baseline="0" dirty="0" smtClean="0"/>
              <a:t> cited for this presentation.</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 slide.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27</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describes the bi-modal nature</a:t>
            </a:r>
            <a:r>
              <a:rPr lang="en-US" baseline="0" dirty="0" smtClean="0"/>
              <a:t> of heavy rainfall across NY/PA during late June, 1972.  The majority of rainfall was associated with the PRE on 20-21 June.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graphically illustrates what</a:t>
            </a:r>
            <a:r>
              <a:rPr lang="en-US" baseline="0" dirty="0" smtClean="0"/>
              <a:t> was stated in the last slide.  Of the roughly 13” (325 mm) of rainfall that accompanied Agnes in Wellsville, NY, nearly 8” (200 mm) was associated with the PRE on 20-21 June.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signals</a:t>
            </a:r>
            <a:r>
              <a:rPr lang="en-US" baseline="0" dirty="0" smtClean="0"/>
              <a:t> the beginning of slides in the “Synoptic Overview” section.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Satellite image of Agnes making landfall</a:t>
            </a:r>
            <a:r>
              <a:rPr lang="en-US" baseline="0" dirty="0" smtClean="0"/>
              <a:t> along the FL coast.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portion of Agnes’ track, when its PRE impacted NY/PA, is outlined by the orange</a:t>
            </a:r>
            <a:r>
              <a:rPr lang="en-US" baseline="0" dirty="0" smtClean="0"/>
              <a:t> ellipse.  </a:t>
            </a:r>
            <a:r>
              <a:rPr lang="en-US" dirty="0" smtClean="0"/>
              <a:t>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the left,</a:t>
            </a:r>
            <a:r>
              <a:rPr lang="en-US" baseline="0" dirty="0" smtClean="0"/>
              <a:t> are analyzed 200 mb heights (white) and winds (color filled).  On the right, are analyzed 700 mb heights (black) and wind barbs (red).  Note the developing upper-level jet streak, well north of Agnes, over southern Ontario.  At mid-levels, wind trajectories are transporting moisture from the vicinity of Agnes across the southeastern states, well northward into NY/PA.  In both images, the orange ellipse outlines the location of the heaviest rainfall, associated with the PRE.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 the left,</a:t>
            </a:r>
            <a:r>
              <a:rPr lang="en-US" baseline="0" dirty="0" smtClean="0"/>
              <a:t> are analyzed 850 mb heights (black) and precipitable water (color filled).  On the right, are analyzed 925 mb heights (black) and theta-e values (color filled).  Note the meridional transport of tropical moisture northward into the Ohio Valley and the Northeast.  In both images, the orange ellipse outlines the location of the heaviest rainfall, associated with the PRE </a:t>
            </a:r>
            <a:endParaRPr lang="en-US" dirty="0"/>
          </a:p>
        </p:txBody>
      </p:sp>
      <p:sp>
        <p:nvSpPr>
          <p:cNvPr id="4" name="Slide Number Placeholder 3"/>
          <p:cNvSpPr>
            <a:spLocks noGrp="1"/>
          </p:cNvSpPr>
          <p:nvPr>
            <p:ph type="sldNum" sz="quarter" idx="10"/>
          </p:nvPr>
        </p:nvSpPr>
        <p:spPr/>
        <p:txBody>
          <a:bodyPr/>
          <a:lstStyle/>
          <a:p>
            <a:fld id="{7CE046DB-885D-47B1-B66A-51ECEE7474F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4362F705-E74F-4A5F-8E88-989BC0B967DC}" type="datetimeFigureOut">
              <a:rPr lang="en-US" smtClean="0"/>
              <a:pPr/>
              <a:t>5/23/2010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11" name="Slide Number Placeholder 10"/>
          <p:cNvSpPr>
            <a:spLocks noGrp="1"/>
          </p:cNvSpPr>
          <p:nvPr>
            <p:ph type="sldNum" sz="quarter" idx="12"/>
          </p:nvPr>
        </p:nvSpPr>
        <p:spPr/>
        <p:txBody>
          <a:bodyPr/>
          <a:lstStyle>
            <a:extLst/>
          </a:lstStyle>
          <a:p>
            <a:fld id="{F7396912-B7E1-49C6-BD33-D679B40002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62F705-E74F-4A5F-8E88-989BC0B967DC}" type="datetimeFigureOut">
              <a:rPr lang="en-US" smtClean="0"/>
              <a:pPr/>
              <a:t>5/23/2010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7396912-B7E1-49C6-BD33-D679B40002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62F705-E74F-4A5F-8E88-989BC0B967DC}" type="datetimeFigureOut">
              <a:rPr lang="en-US" smtClean="0"/>
              <a:pPr/>
              <a:t>5/23/2010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7396912-B7E1-49C6-BD33-D679B40002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62F705-E74F-4A5F-8E88-989BC0B967DC}" type="datetimeFigureOut">
              <a:rPr lang="en-US" smtClean="0"/>
              <a:pPr/>
              <a:t>5/23/2010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7396912-B7E1-49C6-BD33-D679B40002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362F705-E74F-4A5F-8E88-989BC0B967DC}" type="datetimeFigureOut">
              <a:rPr lang="en-US" smtClean="0"/>
              <a:pPr/>
              <a:t>5/23/2010</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F7396912-B7E1-49C6-BD33-D679B400029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62F705-E74F-4A5F-8E88-989BC0B967DC}" type="datetimeFigureOut">
              <a:rPr lang="en-US" smtClean="0"/>
              <a:pPr/>
              <a:t>5/23/2010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7396912-B7E1-49C6-BD33-D679B40002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362F705-E74F-4A5F-8E88-989BC0B967DC}" type="datetimeFigureOut">
              <a:rPr lang="en-US" smtClean="0"/>
              <a:pPr/>
              <a:t>5/23/2010</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F7396912-B7E1-49C6-BD33-D679B400029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362F705-E74F-4A5F-8E88-989BC0B967DC}" type="datetimeFigureOut">
              <a:rPr lang="en-US" smtClean="0"/>
              <a:pPr/>
              <a:t>5/23/2010</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F7396912-B7E1-49C6-BD33-D679B40002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4362F705-E74F-4A5F-8E88-989BC0B967DC}" type="datetimeFigureOut">
              <a:rPr lang="en-US" smtClean="0"/>
              <a:pPr/>
              <a:t>5/23/2010</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F7396912-B7E1-49C6-BD33-D679B40002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62F705-E74F-4A5F-8E88-989BC0B967DC}" type="datetimeFigureOut">
              <a:rPr lang="en-US" smtClean="0"/>
              <a:pPr/>
              <a:t>5/23/2010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7396912-B7E1-49C6-BD33-D679B40002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62F705-E74F-4A5F-8E88-989BC0B967DC}" type="datetimeFigureOut">
              <a:rPr lang="en-US" smtClean="0"/>
              <a:pPr/>
              <a:t>5/23/2010</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F7396912-B7E1-49C6-BD33-D679B4000295}" type="slidenum">
              <a:rPr lang="en-US" smtClean="0"/>
              <a:pPr/>
              <a:t>‹#›</a:t>
            </a:fld>
            <a:endParaRPr lang="en-US" dirty="0"/>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dirty="0"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4362F705-E74F-4A5F-8E88-989BC0B967DC}" type="datetimeFigureOut">
              <a:rPr lang="en-US" smtClean="0"/>
              <a:pPr/>
              <a:t>5/23/2010</a:t>
            </a:fld>
            <a:endParaRPr lang="en-US" dirty="0"/>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en-US" dirty="0"/>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F7396912-B7E1-49C6-BD33-D679B40002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6.gif"/></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4.gif"/></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20.gif"/></Relationships>
</file>

<file path=ppt/slides/_rels/slide2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21.gi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6.jpeg"/><Relationship Id="rId5" Type="http://schemas.openxmlformats.org/officeDocument/2006/relationships/oleObject" Target="../embeddings/oleObject2.bin"/><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The Role of a Predecessor Rainfall Event (PRE) in the Devastating Floods Associated with Tropical Cyclone Agnes </a:t>
            </a:r>
            <a:endParaRPr lang="en-US" dirty="0"/>
          </a:p>
        </p:txBody>
      </p:sp>
      <p:sp>
        <p:nvSpPr>
          <p:cNvPr id="3" name="Subtitle 2"/>
          <p:cNvSpPr>
            <a:spLocks noGrp="1"/>
          </p:cNvSpPr>
          <p:nvPr>
            <p:ph type="subTitle" idx="1"/>
          </p:nvPr>
        </p:nvSpPr>
        <p:spPr/>
        <p:txBody>
          <a:bodyPr>
            <a:normAutofit fontScale="85000" lnSpcReduction="20000"/>
          </a:bodyPr>
          <a:lstStyle/>
          <a:p>
            <a:r>
              <a:rPr lang="en-US" dirty="0" smtClean="0"/>
              <a:t>Michael L. Jurewicz, Sr.</a:t>
            </a:r>
          </a:p>
          <a:p>
            <a:r>
              <a:rPr lang="en-US" dirty="0" smtClean="0"/>
              <a:t>NOAA / NWS, Binghamton, NY</a:t>
            </a:r>
          </a:p>
          <a:p>
            <a:r>
              <a:rPr lang="en-US" dirty="0" smtClean="0"/>
              <a:t>ER Flash Flood Workshop, Wilkes-Barre, PA </a:t>
            </a:r>
          </a:p>
          <a:p>
            <a:r>
              <a:rPr lang="en-US" dirty="0" smtClean="0"/>
              <a:t>June 3,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PMSL, RH, and LI’s from 12z, 20 June to 00z, 21 June, 1972 </a:t>
            </a:r>
            <a:endParaRPr lang="en-US" dirty="0"/>
          </a:p>
        </p:txBody>
      </p:sp>
      <p:pic>
        <p:nvPicPr>
          <p:cNvPr id="4" name="Content Placeholder 3" descr="4panel_MSLP_LI_RH.gif"/>
          <p:cNvPicPr>
            <a:picLocks noGrp="1" noChangeAspect="1"/>
          </p:cNvPicPr>
          <p:nvPr>
            <p:ph idx="1"/>
          </p:nvPr>
        </p:nvPicPr>
        <p:blipFill>
          <a:blip r:embed="rId3" cstate="print"/>
          <a:stretch>
            <a:fillRect/>
          </a:stretch>
        </p:blipFill>
        <p:spPr>
          <a:xfrm>
            <a:off x="2209800" y="530225"/>
            <a:ext cx="4648200" cy="4421914"/>
          </a:xfrm>
        </p:spPr>
      </p:pic>
      <p:sp>
        <p:nvSpPr>
          <p:cNvPr id="5" name="TextBox 4"/>
          <p:cNvSpPr txBox="1"/>
          <p:nvPr/>
        </p:nvSpPr>
        <p:spPr>
          <a:xfrm>
            <a:off x="3048000" y="1752600"/>
            <a:ext cx="381000" cy="400110"/>
          </a:xfrm>
          <a:prstGeom prst="rect">
            <a:avLst/>
          </a:prstGeom>
          <a:noFill/>
        </p:spPr>
        <p:txBody>
          <a:bodyPr wrap="square" rtlCol="0">
            <a:spAutoFit/>
          </a:bodyPr>
          <a:lstStyle/>
          <a:p>
            <a:r>
              <a:rPr lang="en-US" sz="2000" b="1" dirty="0" smtClean="0">
                <a:solidFill>
                  <a:srgbClr val="FF0000"/>
                </a:solidFill>
              </a:rPr>
              <a:t>L</a:t>
            </a:r>
            <a:endParaRPr lang="en-US" sz="2000" b="1" dirty="0">
              <a:solidFill>
                <a:srgbClr val="FF0000"/>
              </a:solidFill>
            </a:endParaRPr>
          </a:p>
        </p:txBody>
      </p:sp>
      <p:sp>
        <p:nvSpPr>
          <p:cNvPr id="7" name="TextBox 6"/>
          <p:cNvSpPr txBox="1"/>
          <p:nvPr/>
        </p:nvSpPr>
        <p:spPr>
          <a:xfrm>
            <a:off x="5410200" y="1676400"/>
            <a:ext cx="381000" cy="400110"/>
          </a:xfrm>
          <a:prstGeom prst="rect">
            <a:avLst/>
          </a:prstGeom>
          <a:noFill/>
        </p:spPr>
        <p:txBody>
          <a:bodyPr wrap="square" rtlCol="0">
            <a:spAutoFit/>
          </a:bodyPr>
          <a:lstStyle/>
          <a:p>
            <a:r>
              <a:rPr lang="en-US" sz="2000" b="1" dirty="0" smtClean="0">
                <a:solidFill>
                  <a:srgbClr val="FF0000"/>
                </a:solidFill>
              </a:rPr>
              <a:t>L</a:t>
            </a:r>
            <a:endParaRPr lang="en-US" sz="2000" b="1" dirty="0">
              <a:solidFill>
                <a:srgbClr val="FF0000"/>
              </a:solidFill>
            </a:endParaRPr>
          </a:p>
        </p:txBody>
      </p:sp>
      <p:sp>
        <p:nvSpPr>
          <p:cNvPr id="8" name="TextBox 7"/>
          <p:cNvSpPr txBox="1"/>
          <p:nvPr/>
        </p:nvSpPr>
        <p:spPr>
          <a:xfrm>
            <a:off x="533400" y="2286000"/>
            <a:ext cx="1524000" cy="1508105"/>
          </a:xfrm>
          <a:prstGeom prst="rect">
            <a:avLst/>
          </a:prstGeom>
          <a:noFill/>
        </p:spPr>
        <p:txBody>
          <a:bodyPr wrap="square" rtlCol="0">
            <a:spAutoFit/>
          </a:bodyPr>
          <a:lstStyle/>
          <a:p>
            <a:r>
              <a:rPr lang="en-US" dirty="0" smtClean="0">
                <a:solidFill>
                  <a:srgbClr val="FF0000"/>
                </a:solidFill>
              </a:rPr>
              <a:t>“</a:t>
            </a:r>
            <a:r>
              <a:rPr lang="en-US" sz="2000" b="1" dirty="0" smtClean="0">
                <a:solidFill>
                  <a:srgbClr val="FF0000"/>
                </a:solidFill>
              </a:rPr>
              <a:t>L</a:t>
            </a:r>
            <a:r>
              <a:rPr lang="en-US" dirty="0" smtClean="0">
                <a:solidFill>
                  <a:srgbClr val="FF0000"/>
                </a:solidFill>
              </a:rPr>
              <a:t>” denotes center of Agnes circulation</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Buffalo, NY Sounding, 00 UTC, 21 June, 1972</a:t>
            </a:r>
            <a:endParaRPr lang="en-US" dirty="0"/>
          </a:p>
        </p:txBody>
      </p:sp>
      <p:pic>
        <p:nvPicPr>
          <p:cNvPr id="4" name="Content Placeholder 3" descr="buf_sndg_00z_21Jun.gif"/>
          <p:cNvPicPr>
            <a:picLocks noGrp="1" noChangeAspect="1"/>
          </p:cNvPicPr>
          <p:nvPr>
            <p:ph idx="1"/>
          </p:nvPr>
        </p:nvPicPr>
        <p:blipFill>
          <a:blip r:embed="rId3" cstate="print"/>
          <a:stretch>
            <a:fillRect/>
          </a:stretch>
        </p:blipFill>
        <p:spPr>
          <a:xfrm>
            <a:off x="1930796" y="530225"/>
            <a:ext cx="5328445" cy="4187825"/>
          </a:xfrm>
        </p:spPr>
      </p:pic>
      <p:cxnSp>
        <p:nvCxnSpPr>
          <p:cNvPr id="6" name="Straight Connector 5"/>
          <p:cNvCxnSpPr/>
          <p:nvPr/>
        </p:nvCxnSpPr>
        <p:spPr>
          <a:xfrm>
            <a:off x="4800600" y="3657600"/>
            <a:ext cx="685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76800" y="4267200"/>
            <a:ext cx="685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267200" y="3962400"/>
            <a:ext cx="8382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895600" y="3581400"/>
            <a:ext cx="1752600" cy="923330"/>
          </a:xfrm>
          <a:prstGeom prst="rect">
            <a:avLst/>
          </a:prstGeom>
          <a:noFill/>
        </p:spPr>
        <p:txBody>
          <a:bodyPr wrap="square" rtlCol="0">
            <a:spAutoFit/>
          </a:bodyPr>
          <a:lstStyle/>
          <a:p>
            <a:r>
              <a:rPr lang="en-US" dirty="0" smtClean="0"/>
              <a:t>WCD of around 3.5 km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 Genesis and Evolution</a:t>
            </a:r>
            <a:endParaRPr lang="en-US" dirty="0"/>
          </a:p>
        </p:txBody>
      </p:sp>
      <p:pic>
        <p:nvPicPr>
          <p:cNvPr id="4" name="Content Placeholder 3" descr="4panel_PRE_rainfall_NYPA.gif"/>
          <p:cNvPicPr>
            <a:picLocks noGrp="1" noChangeAspect="1"/>
          </p:cNvPicPr>
          <p:nvPr>
            <p:ph idx="1"/>
          </p:nvPr>
        </p:nvPicPr>
        <p:blipFill>
          <a:blip r:embed="rId3" cstate="print"/>
          <a:stretch>
            <a:fillRect/>
          </a:stretch>
        </p:blipFill>
        <p:spPr>
          <a:xfrm>
            <a:off x="1828800" y="530225"/>
            <a:ext cx="5334000" cy="4454043"/>
          </a:xfrm>
        </p:spPr>
      </p:pic>
      <p:sp>
        <p:nvSpPr>
          <p:cNvPr id="5" name="Oval 4"/>
          <p:cNvSpPr/>
          <p:nvPr/>
        </p:nvSpPr>
        <p:spPr>
          <a:xfrm>
            <a:off x="2286000" y="1600200"/>
            <a:ext cx="9906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a:off x="1752600" y="1447800"/>
            <a:ext cx="9906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 y="1143000"/>
            <a:ext cx="1752600" cy="1200329"/>
          </a:xfrm>
          <a:prstGeom prst="rect">
            <a:avLst/>
          </a:prstGeom>
          <a:noFill/>
        </p:spPr>
        <p:txBody>
          <a:bodyPr wrap="square" rtlCol="0">
            <a:spAutoFit/>
          </a:bodyPr>
          <a:lstStyle/>
          <a:p>
            <a:r>
              <a:rPr lang="en-US" dirty="0" smtClean="0"/>
              <a:t>Developing PRE rainfall; 18z, 20 June in OH/WV/KY </a:t>
            </a:r>
            <a:endParaRPr lang="en-US" dirty="0"/>
          </a:p>
        </p:txBody>
      </p:sp>
      <p:sp>
        <p:nvSpPr>
          <p:cNvPr id="10" name="Oval 9"/>
          <p:cNvSpPr/>
          <p:nvPr/>
        </p:nvSpPr>
        <p:spPr>
          <a:xfrm>
            <a:off x="5562600" y="3200400"/>
            <a:ext cx="5334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Arrow Connector 11"/>
          <p:cNvCxnSpPr/>
          <p:nvPr/>
        </p:nvCxnSpPr>
        <p:spPr>
          <a:xfrm rot="10800000">
            <a:off x="5867400" y="3581400"/>
            <a:ext cx="1295400" cy="838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086600" y="3810000"/>
            <a:ext cx="1600200" cy="1754326"/>
          </a:xfrm>
          <a:prstGeom prst="rect">
            <a:avLst/>
          </a:prstGeom>
          <a:noFill/>
        </p:spPr>
        <p:txBody>
          <a:bodyPr wrap="square" rtlCol="0">
            <a:spAutoFit/>
          </a:bodyPr>
          <a:lstStyle/>
          <a:p>
            <a:r>
              <a:rPr lang="en-US" dirty="0" smtClean="0"/>
              <a:t>PRE rainfall near peak intensity across NY/PA; 06z, 21 June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UTC, 21 June, 1972</a:t>
            </a:r>
            <a:endParaRPr lang="en-US" dirty="0"/>
          </a:p>
        </p:txBody>
      </p:sp>
      <p:sp>
        <p:nvSpPr>
          <p:cNvPr id="3" name="Text Placeholder 2"/>
          <p:cNvSpPr>
            <a:spLocks noGrp="1"/>
          </p:cNvSpPr>
          <p:nvPr>
            <p:ph type="body" idx="1"/>
          </p:nvPr>
        </p:nvSpPr>
        <p:spPr/>
        <p:txBody>
          <a:bodyPr>
            <a:normAutofit/>
          </a:bodyPr>
          <a:lstStyle/>
          <a:p>
            <a:r>
              <a:rPr lang="en-US" dirty="0" smtClean="0"/>
              <a:t>200 Heights/Winds</a:t>
            </a:r>
            <a:endParaRPr lang="en-US" dirty="0"/>
          </a:p>
        </p:txBody>
      </p:sp>
      <p:sp>
        <p:nvSpPr>
          <p:cNvPr id="4" name="Text Placeholder 3"/>
          <p:cNvSpPr>
            <a:spLocks noGrp="1"/>
          </p:cNvSpPr>
          <p:nvPr>
            <p:ph type="body" sz="half" idx="3"/>
          </p:nvPr>
        </p:nvSpPr>
        <p:spPr/>
        <p:txBody>
          <a:bodyPr>
            <a:normAutofit/>
          </a:bodyPr>
          <a:lstStyle/>
          <a:p>
            <a:r>
              <a:rPr lang="en-US" dirty="0" smtClean="0"/>
              <a:t>700 Heights/Winds</a:t>
            </a:r>
            <a:endParaRPr lang="en-US" dirty="0"/>
          </a:p>
        </p:txBody>
      </p:sp>
      <p:sp>
        <p:nvSpPr>
          <p:cNvPr id="9" name="Rectangle 8"/>
          <p:cNvSpPr/>
          <p:nvPr/>
        </p:nvSpPr>
        <p:spPr>
          <a:xfrm>
            <a:off x="7772400" y="2743200"/>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733800" y="2667000"/>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743200" y="4876800"/>
            <a:ext cx="457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352800" y="4800600"/>
            <a:ext cx="2057400" cy="646331"/>
          </a:xfrm>
          <a:prstGeom prst="rect">
            <a:avLst/>
          </a:prstGeom>
          <a:noFill/>
        </p:spPr>
        <p:txBody>
          <a:bodyPr wrap="square" rtlCol="0">
            <a:spAutoFit/>
          </a:bodyPr>
          <a:lstStyle/>
          <a:p>
            <a:r>
              <a:rPr lang="en-US" dirty="0" smtClean="0"/>
              <a:t>Denotes PRE location</a:t>
            </a:r>
            <a:endParaRPr lang="en-US" dirty="0"/>
          </a:p>
        </p:txBody>
      </p:sp>
      <p:pic>
        <p:nvPicPr>
          <p:cNvPr id="20" name="Content Placeholder 19" descr="700mb_21Jun_12z.gif"/>
          <p:cNvPicPr>
            <a:picLocks noGrp="1" noChangeAspect="1"/>
          </p:cNvPicPr>
          <p:nvPr>
            <p:ph sz="quarter" idx="4"/>
          </p:nvPr>
        </p:nvPicPr>
        <p:blipFill>
          <a:blip r:embed="rId3" cstate="print"/>
          <a:stretch>
            <a:fillRect/>
          </a:stretch>
        </p:blipFill>
        <p:spPr>
          <a:xfrm>
            <a:off x="4648200" y="1676400"/>
            <a:ext cx="3930650" cy="3089245"/>
          </a:xfrm>
        </p:spPr>
      </p:pic>
      <p:pic>
        <p:nvPicPr>
          <p:cNvPr id="19" name="Content Placeholder 18" descr="200_jet_hgt_12z_21Jun.gif"/>
          <p:cNvPicPr>
            <a:picLocks noGrp="1" noChangeAspect="1"/>
          </p:cNvPicPr>
          <p:nvPr>
            <p:ph sz="quarter" idx="2"/>
          </p:nvPr>
        </p:nvPicPr>
        <p:blipFill>
          <a:blip r:embed="rId4" cstate="print"/>
          <a:stretch>
            <a:fillRect/>
          </a:stretch>
        </p:blipFill>
        <p:spPr>
          <a:xfrm>
            <a:off x="608013" y="1676400"/>
            <a:ext cx="3930650" cy="3088322"/>
          </a:xfrm>
        </p:spPr>
      </p:pic>
      <p:sp>
        <p:nvSpPr>
          <p:cNvPr id="21" name="Rectangle 20"/>
          <p:cNvSpPr/>
          <p:nvPr/>
        </p:nvSpPr>
        <p:spPr>
          <a:xfrm>
            <a:off x="3733800" y="2667000"/>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7772400" y="2743200"/>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12 UTC, 21 June, 1972</a:t>
            </a:r>
            <a:endParaRPr lang="en-US" dirty="0"/>
          </a:p>
        </p:txBody>
      </p:sp>
      <p:sp>
        <p:nvSpPr>
          <p:cNvPr id="3" name="Text Placeholder 2"/>
          <p:cNvSpPr>
            <a:spLocks noGrp="1"/>
          </p:cNvSpPr>
          <p:nvPr>
            <p:ph type="body" idx="1"/>
          </p:nvPr>
        </p:nvSpPr>
        <p:spPr/>
        <p:txBody>
          <a:bodyPr>
            <a:normAutofit/>
          </a:bodyPr>
          <a:lstStyle/>
          <a:p>
            <a:r>
              <a:rPr lang="en-US" dirty="0" smtClean="0"/>
              <a:t>850 Heights/PWAT </a:t>
            </a:r>
            <a:endParaRPr lang="en-US" dirty="0"/>
          </a:p>
        </p:txBody>
      </p:sp>
      <p:sp>
        <p:nvSpPr>
          <p:cNvPr id="4" name="Text Placeholder 3"/>
          <p:cNvSpPr>
            <a:spLocks noGrp="1"/>
          </p:cNvSpPr>
          <p:nvPr>
            <p:ph type="body" sz="half" idx="3"/>
          </p:nvPr>
        </p:nvSpPr>
        <p:spPr/>
        <p:txBody>
          <a:bodyPr/>
          <a:lstStyle/>
          <a:p>
            <a:r>
              <a:rPr lang="en-US" dirty="0" smtClean="0"/>
              <a:t>925 Heights/Theta-E</a:t>
            </a:r>
            <a:endParaRPr lang="en-US" dirty="0"/>
          </a:p>
        </p:txBody>
      </p:sp>
      <p:sp>
        <p:nvSpPr>
          <p:cNvPr id="11" name="Rectangle 10"/>
          <p:cNvSpPr/>
          <p:nvPr/>
        </p:nvSpPr>
        <p:spPr>
          <a:xfrm>
            <a:off x="7772400" y="2743200"/>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733800" y="2667000"/>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743200" y="4876800"/>
            <a:ext cx="457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352800" y="4800600"/>
            <a:ext cx="2209800" cy="923330"/>
          </a:xfrm>
          <a:prstGeom prst="rect">
            <a:avLst/>
          </a:prstGeom>
          <a:noFill/>
        </p:spPr>
        <p:txBody>
          <a:bodyPr wrap="square" rtlCol="0">
            <a:spAutoFit/>
          </a:bodyPr>
          <a:lstStyle/>
          <a:p>
            <a:r>
              <a:rPr lang="en-US" dirty="0" smtClean="0"/>
              <a:t>Denotes PRE location</a:t>
            </a:r>
          </a:p>
          <a:p>
            <a:endParaRPr lang="en-US" dirty="0"/>
          </a:p>
        </p:txBody>
      </p:sp>
      <p:pic>
        <p:nvPicPr>
          <p:cNvPr id="17" name="Content Placeholder 16" descr="850mb_hgt_pwat_12z_21Jun.gif"/>
          <p:cNvPicPr>
            <a:picLocks noGrp="1" noChangeAspect="1"/>
          </p:cNvPicPr>
          <p:nvPr>
            <p:ph sz="quarter" idx="2"/>
          </p:nvPr>
        </p:nvPicPr>
        <p:blipFill>
          <a:blip r:embed="rId3" cstate="print"/>
          <a:stretch>
            <a:fillRect/>
          </a:stretch>
        </p:blipFill>
        <p:spPr>
          <a:xfrm>
            <a:off x="609600" y="1676400"/>
            <a:ext cx="3930650" cy="3089245"/>
          </a:xfrm>
        </p:spPr>
      </p:pic>
      <p:pic>
        <p:nvPicPr>
          <p:cNvPr id="18" name="Content Placeholder 17" descr="925mb_thetae_21Jun_12z.gif"/>
          <p:cNvPicPr>
            <a:picLocks noGrp="1" noChangeAspect="1"/>
          </p:cNvPicPr>
          <p:nvPr>
            <p:ph sz="quarter" idx="4"/>
          </p:nvPr>
        </p:nvPicPr>
        <p:blipFill>
          <a:blip r:embed="rId4" cstate="print"/>
          <a:stretch>
            <a:fillRect/>
          </a:stretch>
        </p:blipFill>
        <p:spPr>
          <a:xfrm>
            <a:off x="4648200" y="1676400"/>
            <a:ext cx="3930650" cy="3089245"/>
          </a:xfrm>
        </p:spPr>
      </p:pic>
      <p:sp>
        <p:nvSpPr>
          <p:cNvPr id="19" name="Rectangle 18"/>
          <p:cNvSpPr/>
          <p:nvPr/>
        </p:nvSpPr>
        <p:spPr>
          <a:xfrm>
            <a:off x="3733800" y="2743200"/>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7772400" y="2743200"/>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p:cNvCxnSpPr/>
          <p:nvPr/>
        </p:nvCxnSpPr>
        <p:spPr>
          <a:xfrm rot="16200000" flipV="1">
            <a:off x="7467600" y="2590800"/>
            <a:ext cx="914400" cy="45720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858000" y="3048000"/>
            <a:ext cx="1295400" cy="1200329"/>
          </a:xfrm>
          <a:prstGeom prst="rect">
            <a:avLst/>
          </a:prstGeom>
          <a:noFill/>
        </p:spPr>
        <p:txBody>
          <a:bodyPr wrap="square" rtlCol="0">
            <a:spAutoFit/>
          </a:bodyPr>
          <a:lstStyle/>
          <a:p>
            <a:r>
              <a:rPr lang="en-US" dirty="0" smtClean="0">
                <a:solidFill>
                  <a:schemeClr val="bg1"/>
                </a:solidFill>
              </a:rPr>
              <a:t>Theta-e ridge axis</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Latter Stages of the PRE</a:t>
            </a:r>
            <a:endParaRPr lang="en-US" dirty="0"/>
          </a:p>
        </p:txBody>
      </p:sp>
      <p:pic>
        <p:nvPicPr>
          <p:cNvPr id="4" name="Content Placeholder 3" descr="3panel_PRE_rainfall_NYPA.gif"/>
          <p:cNvPicPr>
            <a:picLocks noGrp="1" noChangeAspect="1"/>
          </p:cNvPicPr>
          <p:nvPr>
            <p:ph idx="1"/>
          </p:nvPr>
        </p:nvPicPr>
        <p:blipFill>
          <a:blip r:embed="rId3" cstate="print"/>
          <a:stretch>
            <a:fillRect/>
          </a:stretch>
        </p:blipFill>
        <p:spPr>
          <a:xfrm>
            <a:off x="1828800" y="530225"/>
            <a:ext cx="5334000" cy="4422775"/>
          </a:xfrm>
        </p:spPr>
      </p:pic>
      <p:sp>
        <p:nvSpPr>
          <p:cNvPr id="5" name="Oval 4"/>
          <p:cNvSpPr/>
          <p:nvPr/>
        </p:nvSpPr>
        <p:spPr>
          <a:xfrm>
            <a:off x="2667000" y="914400"/>
            <a:ext cx="762000"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5562600" y="762000"/>
            <a:ext cx="685800" cy="762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581400" y="1371600"/>
            <a:ext cx="2438400" cy="923330"/>
          </a:xfrm>
          <a:prstGeom prst="rect">
            <a:avLst/>
          </a:prstGeom>
          <a:noFill/>
        </p:spPr>
        <p:txBody>
          <a:bodyPr wrap="square" rtlCol="0">
            <a:spAutoFit/>
          </a:bodyPr>
          <a:lstStyle/>
          <a:p>
            <a:r>
              <a:rPr lang="en-US" dirty="0" smtClean="0">
                <a:solidFill>
                  <a:schemeClr val="accent1"/>
                </a:solidFill>
              </a:rPr>
              <a:t>Rainfall still quite heavy from 09-12z, 21 June</a:t>
            </a:r>
            <a:endParaRPr lang="en-US" dirty="0">
              <a:solidFill>
                <a:schemeClr val="accent1"/>
              </a:solidFill>
            </a:endParaRPr>
          </a:p>
        </p:txBody>
      </p:sp>
      <p:cxnSp>
        <p:nvCxnSpPr>
          <p:cNvPr id="9" name="Straight Arrow Connector 8"/>
          <p:cNvCxnSpPr/>
          <p:nvPr/>
        </p:nvCxnSpPr>
        <p:spPr>
          <a:xfrm rot="16200000" flipV="1">
            <a:off x="3124200" y="1219200"/>
            <a:ext cx="457200" cy="457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5181600" y="1143000"/>
            <a:ext cx="609600" cy="304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62600" y="3352800"/>
            <a:ext cx="2819400" cy="923330"/>
          </a:xfrm>
          <a:prstGeom prst="rect">
            <a:avLst/>
          </a:prstGeom>
          <a:noFill/>
        </p:spPr>
        <p:txBody>
          <a:bodyPr wrap="square" rtlCol="0">
            <a:spAutoFit/>
          </a:bodyPr>
          <a:lstStyle/>
          <a:p>
            <a:r>
              <a:rPr lang="en-US" dirty="0" smtClean="0">
                <a:solidFill>
                  <a:schemeClr val="accent1"/>
                </a:solidFill>
              </a:rPr>
              <a:t>By 18z, 21 June, intensity/organization had diminished</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Trajectory Analyses</a:t>
            </a:r>
            <a:endParaRPr lang="en-US" dirty="0"/>
          </a:p>
        </p:txBody>
      </p:sp>
      <p:pic>
        <p:nvPicPr>
          <p:cNvPr id="4" name="Content Placeholder 3" descr="traj_anal.gif"/>
          <p:cNvPicPr>
            <a:picLocks noGrp="1" noChangeAspect="1"/>
          </p:cNvPicPr>
          <p:nvPr>
            <p:ph idx="1"/>
          </p:nvPr>
        </p:nvPicPr>
        <p:blipFill>
          <a:blip r:embed="rId3" cstate="print"/>
          <a:stretch>
            <a:fillRect/>
          </a:stretch>
        </p:blipFill>
        <p:spPr>
          <a:xfrm>
            <a:off x="2133600" y="530225"/>
            <a:ext cx="4800600" cy="4422775"/>
          </a:xfrm>
        </p:spPr>
      </p:pic>
      <p:sp>
        <p:nvSpPr>
          <p:cNvPr id="5" name="TextBox 4"/>
          <p:cNvSpPr txBox="1"/>
          <p:nvPr/>
        </p:nvSpPr>
        <p:spPr>
          <a:xfrm>
            <a:off x="3505200" y="2971800"/>
            <a:ext cx="304800" cy="461665"/>
          </a:xfrm>
          <a:prstGeom prst="rect">
            <a:avLst/>
          </a:prstGeom>
          <a:noFill/>
        </p:spPr>
        <p:txBody>
          <a:bodyPr wrap="square" rtlCol="0">
            <a:spAutoFit/>
          </a:bodyPr>
          <a:lstStyle/>
          <a:p>
            <a:r>
              <a:rPr lang="en-US" sz="2400" b="1" dirty="0" smtClean="0">
                <a:solidFill>
                  <a:srgbClr val="FF0000"/>
                </a:solidFill>
              </a:rPr>
              <a:t>L</a:t>
            </a:r>
            <a:endParaRPr lang="en-US" sz="2400" b="1" dirty="0">
              <a:solidFill>
                <a:srgbClr val="FF0000"/>
              </a:solidFill>
            </a:endParaRPr>
          </a:p>
        </p:txBody>
      </p:sp>
      <p:cxnSp>
        <p:nvCxnSpPr>
          <p:cNvPr id="8" name="Straight Arrow Connector 7"/>
          <p:cNvCxnSpPr/>
          <p:nvPr/>
        </p:nvCxnSpPr>
        <p:spPr>
          <a:xfrm flipV="1">
            <a:off x="3810000" y="2895600"/>
            <a:ext cx="990600" cy="30480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724400" y="2590800"/>
            <a:ext cx="533400" cy="461665"/>
          </a:xfrm>
          <a:prstGeom prst="rect">
            <a:avLst/>
          </a:prstGeom>
          <a:noFill/>
        </p:spPr>
        <p:txBody>
          <a:bodyPr wrap="square" rtlCol="0">
            <a:spAutoFit/>
          </a:bodyPr>
          <a:lstStyle/>
          <a:p>
            <a:r>
              <a:rPr lang="en-US" sz="2400" b="1" dirty="0" smtClean="0">
                <a:solidFill>
                  <a:srgbClr val="FF0000"/>
                </a:solidFill>
              </a:rPr>
              <a:t>L</a:t>
            </a:r>
            <a:endParaRPr lang="en-US" sz="2400" b="1" dirty="0">
              <a:solidFill>
                <a:srgbClr val="FF0000"/>
              </a:solidFill>
            </a:endParaRPr>
          </a:p>
        </p:txBody>
      </p:sp>
      <p:sp>
        <p:nvSpPr>
          <p:cNvPr id="15" name="TextBox 14"/>
          <p:cNvSpPr txBox="1"/>
          <p:nvPr/>
        </p:nvSpPr>
        <p:spPr>
          <a:xfrm>
            <a:off x="3810000" y="3124200"/>
            <a:ext cx="2133600" cy="646331"/>
          </a:xfrm>
          <a:prstGeom prst="rect">
            <a:avLst/>
          </a:prstGeom>
          <a:noFill/>
        </p:spPr>
        <p:txBody>
          <a:bodyPr wrap="square" rtlCol="0">
            <a:spAutoFit/>
          </a:bodyPr>
          <a:lstStyle/>
          <a:p>
            <a:r>
              <a:rPr lang="en-US" dirty="0" smtClean="0">
                <a:solidFill>
                  <a:srgbClr val="FF0000"/>
                </a:solidFill>
              </a:rPr>
              <a:t>Agnes track from 20-21 June</a:t>
            </a:r>
            <a:endParaRPr lang="en-US" dirty="0">
              <a:solidFill>
                <a:srgbClr val="FF0000"/>
              </a:solidFill>
            </a:endParaRPr>
          </a:p>
        </p:txBody>
      </p:sp>
      <p:sp>
        <p:nvSpPr>
          <p:cNvPr id="10" name="TextBox 9"/>
          <p:cNvSpPr txBox="1"/>
          <p:nvPr/>
        </p:nvSpPr>
        <p:spPr>
          <a:xfrm>
            <a:off x="4572000" y="1524000"/>
            <a:ext cx="3886200" cy="923330"/>
          </a:xfrm>
          <a:prstGeom prst="rect">
            <a:avLst/>
          </a:prstGeom>
          <a:noFill/>
        </p:spPr>
        <p:txBody>
          <a:bodyPr wrap="square" rtlCol="0">
            <a:spAutoFit/>
          </a:bodyPr>
          <a:lstStyle/>
          <a:p>
            <a:r>
              <a:rPr lang="en-US" dirty="0" smtClean="0">
                <a:solidFill>
                  <a:srgbClr val="FF0000"/>
                </a:solidFill>
              </a:rPr>
              <a:t>Red – 850 mb (1.5 km AGL)</a:t>
            </a:r>
          </a:p>
          <a:p>
            <a:r>
              <a:rPr lang="en-US" dirty="0" smtClean="0">
                <a:solidFill>
                  <a:srgbClr val="0070C0"/>
                </a:solidFill>
              </a:rPr>
              <a:t>Blue – 700 mb (3 km AGL)</a:t>
            </a:r>
          </a:p>
          <a:p>
            <a:r>
              <a:rPr lang="en-US" dirty="0" smtClean="0">
                <a:solidFill>
                  <a:srgbClr val="00B050"/>
                </a:solidFill>
              </a:rPr>
              <a:t>Green – 500 mb (6 km AGL)</a:t>
            </a:r>
            <a:endParaRPr lang="en-US" dirty="0">
              <a:solidFill>
                <a:srgbClr val="00B05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a Predecessor Rainfall Event (PRE) in the Devastating Floods Associated with Tropical Cyclone Agnes </a:t>
            </a:r>
            <a:endParaRPr lang="en-US" dirty="0"/>
          </a:p>
        </p:txBody>
      </p:sp>
      <p:sp>
        <p:nvSpPr>
          <p:cNvPr id="3" name="Text Placeholder 2"/>
          <p:cNvSpPr>
            <a:spLocks noGrp="1"/>
          </p:cNvSpPr>
          <p:nvPr>
            <p:ph type="body" idx="1"/>
          </p:nvPr>
        </p:nvSpPr>
        <p:spPr/>
        <p:txBody>
          <a:bodyPr/>
          <a:lstStyle/>
          <a:p>
            <a:r>
              <a:rPr lang="en-US" dirty="0" smtClean="0"/>
              <a:t>PRE Comparisons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Agnes PRE Classification</a:t>
            </a:r>
            <a:endParaRPr lang="en-US" dirty="0"/>
          </a:p>
        </p:txBody>
      </p:sp>
      <p:sp>
        <p:nvSpPr>
          <p:cNvPr id="3" name="Content Placeholder 2"/>
          <p:cNvSpPr>
            <a:spLocks noGrp="1"/>
          </p:cNvSpPr>
          <p:nvPr>
            <p:ph idx="1"/>
          </p:nvPr>
        </p:nvSpPr>
        <p:spPr/>
        <p:txBody>
          <a:bodyPr/>
          <a:lstStyle/>
          <a:p>
            <a:r>
              <a:rPr lang="en-US" dirty="0" smtClean="0"/>
              <a:t>Agnes PRE nicely falls into the “Southwesterly Jet” category</a:t>
            </a:r>
          </a:p>
          <a:p>
            <a:pPr lvl="1"/>
            <a:r>
              <a:rPr lang="en-US" dirty="0" smtClean="0"/>
              <a:t>Strengthening jet streak to the north</a:t>
            </a:r>
          </a:p>
          <a:p>
            <a:pPr lvl="2"/>
            <a:r>
              <a:rPr lang="en-US" dirty="0" smtClean="0"/>
              <a:t>Encouraged robust meridional transport of moisture from the TC towards the Mid-Atlantic/Northeastern states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Upper-Level Flow / TC Position Comparison</a:t>
            </a:r>
            <a:endParaRPr lang="en-US" dirty="0"/>
          </a:p>
        </p:txBody>
      </p:sp>
      <p:sp>
        <p:nvSpPr>
          <p:cNvPr id="3" name="Text Placeholder 2"/>
          <p:cNvSpPr>
            <a:spLocks noGrp="1"/>
          </p:cNvSpPr>
          <p:nvPr>
            <p:ph type="body" idx="1"/>
          </p:nvPr>
        </p:nvSpPr>
        <p:spPr>
          <a:xfrm>
            <a:off x="607224" y="609600"/>
            <a:ext cx="3931920" cy="762000"/>
          </a:xfrm>
        </p:spPr>
        <p:txBody>
          <a:bodyPr>
            <a:normAutofit fontScale="92500" lnSpcReduction="20000"/>
          </a:bodyPr>
          <a:lstStyle/>
          <a:p>
            <a:endParaRPr lang="en-US" dirty="0" smtClean="0"/>
          </a:p>
          <a:p>
            <a:r>
              <a:rPr lang="en-US" dirty="0" smtClean="0"/>
              <a:t>SW Jet PRE Composite</a:t>
            </a:r>
          </a:p>
          <a:p>
            <a:endParaRPr lang="en-US" dirty="0"/>
          </a:p>
        </p:txBody>
      </p:sp>
      <p:sp>
        <p:nvSpPr>
          <p:cNvPr id="4" name="Text Placeholder 3"/>
          <p:cNvSpPr>
            <a:spLocks noGrp="1"/>
          </p:cNvSpPr>
          <p:nvPr>
            <p:ph type="body" sz="half" idx="3"/>
          </p:nvPr>
        </p:nvSpPr>
        <p:spPr/>
        <p:txBody>
          <a:bodyPr/>
          <a:lstStyle/>
          <a:p>
            <a:r>
              <a:rPr lang="en-US" dirty="0" smtClean="0"/>
              <a:t>200 mb - Agnes</a:t>
            </a:r>
            <a:endParaRPr lang="en-US" dirty="0"/>
          </a:p>
        </p:txBody>
      </p:sp>
      <p:pic>
        <p:nvPicPr>
          <p:cNvPr id="9" name="Content Placeholder 6" descr="PRE_comp.gif"/>
          <p:cNvPicPr>
            <a:picLocks noGrp="1" noChangeAspect="1"/>
          </p:cNvPicPr>
          <p:nvPr>
            <p:ph sz="quarter" idx="2"/>
          </p:nvPr>
        </p:nvPicPr>
        <p:blipFill>
          <a:blip r:embed="rId3" cstate="print"/>
          <a:stretch>
            <a:fillRect/>
          </a:stretch>
        </p:blipFill>
        <p:spPr>
          <a:xfrm>
            <a:off x="608013" y="1609342"/>
            <a:ext cx="3930650" cy="3166241"/>
          </a:xfrm>
        </p:spPr>
      </p:pic>
      <p:pic>
        <p:nvPicPr>
          <p:cNvPr id="11" name="Content Placeholder 18" descr="200_jet_hgt_12z_21Jun.gif"/>
          <p:cNvPicPr>
            <a:picLocks noGrp="1" noChangeAspect="1"/>
          </p:cNvPicPr>
          <p:nvPr>
            <p:ph sz="quarter" idx="4"/>
          </p:nvPr>
        </p:nvPicPr>
        <p:blipFill>
          <a:blip r:embed="rId4" cstate="print"/>
          <a:stretch>
            <a:fillRect/>
          </a:stretch>
        </p:blipFill>
        <p:spPr>
          <a:xfrm>
            <a:off x="4652963" y="1600200"/>
            <a:ext cx="3930650" cy="3164522"/>
          </a:xfrm>
        </p:spPr>
      </p:pic>
      <p:sp>
        <p:nvSpPr>
          <p:cNvPr id="13" name="Rectangle 12"/>
          <p:cNvSpPr/>
          <p:nvPr/>
        </p:nvSpPr>
        <p:spPr>
          <a:xfrm>
            <a:off x="1905000" y="2971800"/>
            <a:ext cx="332142" cy="369332"/>
          </a:xfrm>
          <a:prstGeom prst="rect">
            <a:avLst/>
          </a:prstGeom>
        </p:spPr>
        <p:txBody>
          <a:bodyPr wrap="none">
            <a:spAutoFit/>
          </a:bodyPr>
          <a:lstStyle/>
          <a:p>
            <a:r>
              <a:rPr lang="en-US" b="1" dirty="0" smtClean="0">
                <a:solidFill>
                  <a:srgbClr val="FF0000"/>
                </a:solidFill>
              </a:rPr>
              <a:t>L</a:t>
            </a:r>
            <a:endParaRPr lang="en-US" b="1" dirty="0">
              <a:solidFill>
                <a:srgbClr val="FF0000"/>
              </a:solidFill>
            </a:endParaRPr>
          </a:p>
        </p:txBody>
      </p:sp>
      <p:sp>
        <p:nvSpPr>
          <p:cNvPr id="14" name="Rectangle 13"/>
          <p:cNvSpPr/>
          <p:nvPr/>
        </p:nvSpPr>
        <p:spPr>
          <a:xfrm>
            <a:off x="7848600" y="3200400"/>
            <a:ext cx="332142" cy="369332"/>
          </a:xfrm>
          <a:prstGeom prst="rect">
            <a:avLst/>
          </a:prstGeom>
        </p:spPr>
        <p:txBody>
          <a:bodyPr wrap="none">
            <a:spAutoFit/>
          </a:bodyPr>
          <a:lstStyle/>
          <a:p>
            <a:r>
              <a:rPr lang="en-US" b="1" dirty="0" smtClean="0">
                <a:solidFill>
                  <a:srgbClr val="FF0000"/>
                </a:solidFill>
              </a:rPr>
              <a:t>L</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Total Agnes Rainfall </a:t>
            </a:r>
            <a:endParaRPr lang="en-US" dirty="0"/>
          </a:p>
        </p:txBody>
      </p:sp>
      <p:pic>
        <p:nvPicPr>
          <p:cNvPr id="4" name="Content Placeholder 3" descr="Another_rainfall_map.gif"/>
          <p:cNvPicPr>
            <a:picLocks noGrp="1" noChangeAspect="1"/>
          </p:cNvPicPr>
          <p:nvPr>
            <p:ph idx="1"/>
          </p:nvPr>
        </p:nvPicPr>
        <p:blipFill>
          <a:blip r:embed="rId3" cstate="print"/>
          <a:stretch>
            <a:fillRect/>
          </a:stretch>
        </p:blipFill>
        <p:spPr>
          <a:xfrm>
            <a:off x="1752600" y="530225"/>
            <a:ext cx="5486400" cy="4586295"/>
          </a:xfrm>
        </p:spPr>
      </p:pic>
      <p:sp>
        <p:nvSpPr>
          <p:cNvPr id="5" name="Oval 4"/>
          <p:cNvSpPr/>
          <p:nvPr/>
        </p:nvSpPr>
        <p:spPr>
          <a:xfrm>
            <a:off x="3733800" y="1905000"/>
            <a:ext cx="12192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a:off x="2895600" y="1447800"/>
            <a:ext cx="1371600" cy="914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752600" y="990600"/>
            <a:ext cx="1447800" cy="923330"/>
          </a:xfrm>
          <a:prstGeom prst="rect">
            <a:avLst/>
          </a:prstGeom>
          <a:noFill/>
        </p:spPr>
        <p:txBody>
          <a:bodyPr wrap="square" rtlCol="0">
            <a:spAutoFit/>
          </a:bodyPr>
          <a:lstStyle/>
          <a:p>
            <a:r>
              <a:rPr lang="en-US" dirty="0" smtClean="0">
                <a:solidFill>
                  <a:schemeClr val="accent1"/>
                </a:solidFill>
              </a:rPr>
              <a:t>Excessive Rains in NY / PA</a:t>
            </a:r>
            <a:endParaRPr lang="en-US" dirty="0">
              <a:solidFill>
                <a:schemeClr val="accent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Mid-Level Flow Comparison</a:t>
            </a:r>
            <a:endParaRPr lang="en-US" dirty="0"/>
          </a:p>
        </p:txBody>
      </p:sp>
      <p:sp>
        <p:nvSpPr>
          <p:cNvPr id="3" name="Text Placeholder 2"/>
          <p:cNvSpPr>
            <a:spLocks noGrp="1"/>
          </p:cNvSpPr>
          <p:nvPr>
            <p:ph type="body" idx="1"/>
          </p:nvPr>
        </p:nvSpPr>
        <p:spPr>
          <a:xfrm>
            <a:off x="607224" y="609600"/>
            <a:ext cx="3931920" cy="762000"/>
          </a:xfrm>
        </p:spPr>
        <p:txBody>
          <a:bodyPr>
            <a:normAutofit fontScale="92500" lnSpcReduction="20000"/>
          </a:bodyPr>
          <a:lstStyle/>
          <a:p>
            <a:endParaRPr lang="en-US" dirty="0" smtClean="0"/>
          </a:p>
          <a:p>
            <a:r>
              <a:rPr lang="en-US" dirty="0" smtClean="0"/>
              <a:t>SW Jet PRE Composite</a:t>
            </a:r>
          </a:p>
          <a:p>
            <a:endParaRPr lang="en-US" dirty="0"/>
          </a:p>
        </p:txBody>
      </p:sp>
      <p:sp>
        <p:nvSpPr>
          <p:cNvPr id="4" name="Text Placeholder 3"/>
          <p:cNvSpPr>
            <a:spLocks noGrp="1"/>
          </p:cNvSpPr>
          <p:nvPr>
            <p:ph type="body" sz="half" idx="3"/>
          </p:nvPr>
        </p:nvSpPr>
        <p:spPr/>
        <p:txBody>
          <a:bodyPr/>
          <a:lstStyle/>
          <a:p>
            <a:r>
              <a:rPr lang="en-US" dirty="0" smtClean="0"/>
              <a:t>700 mb - Agnes</a:t>
            </a:r>
            <a:endParaRPr lang="en-US" dirty="0"/>
          </a:p>
        </p:txBody>
      </p:sp>
      <p:pic>
        <p:nvPicPr>
          <p:cNvPr id="8" name="Content Placeholder 19" descr="700mb_21Jun_12z.gif"/>
          <p:cNvPicPr>
            <a:picLocks noGrp="1" noChangeAspect="1"/>
          </p:cNvPicPr>
          <p:nvPr>
            <p:ph sz="quarter" idx="4"/>
          </p:nvPr>
        </p:nvPicPr>
        <p:blipFill>
          <a:blip r:embed="rId3" cstate="print"/>
          <a:stretch>
            <a:fillRect/>
          </a:stretch>
        </p:blipFill>
        <p:spPr>
          <a:xfrm>
            <a:off x="4652963" y="1600200"/>
            <a:ext cx="3930650" cy="3200400"/>
          </a:xfrm>
        </p:spPr>
      </p:pic>
      <p:pic>
        <p:nvPicPr>
          <p:cNvPr id="10" name="Content Placeholder 9" descr="PRE_composite_SWjet_700.gif"/>
          <p:cNvPicPr>
            <a:picLocks noGrp="1" noChangeAspect="1"/>
          </p:cNvPicPr>
          <p:nvPr>
            <p:ph sz="quarter" idx="2"/>
          </p:nvPr>
        </p:nvPicPr>
        <p:blipFill>
          <a:blip r:embed="rId4" cstate="print"/>
          <a:stretch>
            <a:fillRect/>
          </a:stretch>
        </p:blipFill>
        <p:spPr>
          <a:xfrm>
            <a:off x="608013" y="1600200"/>
            <a:ext cx="3930650" cy="3200399"/>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Low-Level Flow Comparison</a:t>
            </a:r>
            <a:endParaRPr lang="en-US" dirty="0"/>
          </a:p>
        </p:txBody>
      </p:sp>
      <p:sp>
        <p:nvSpPr>
          <p:cNvPr id="3" name="Text Placeholder 2"/>
          <p:cNvSpPr>
            <a:spLocks noGrp="1"/>
          </p:cNvSpPr>
          <p:nvPr>
            <p:ph type="body" idx="1"/>
          </p:nvPr>
        </p:nvSpPr>
        <p:spPr>
          <a:xfrm>
            <a:off x="607224" y="609600"/>
            <a:ext cx="3931920" cy="762000"/>
          </a:xfrm>
        </p:spPr>
        <p:txBody>
          <a:bodyPr>
            <a:normAutofit fontScale="92500" lnSpcReduction="20000"/>
          </a:bodyPr>
          <a:lstStyle/>
          <a:p>
            <a:endParaRPr lang="en-US" dirty="0" smtClean="0"/>
          </a:p>
          <a:p>
            <a:r>
              <a:rPr lang="en-US" dirty="0" smtClean="0"/>
              <a:t>SW Jet PRE Composite</a:t>
            </a:r>
          </a:p>
          <a:p>
            <a:endParaRPr lang="en-US" dirty="0"/>
          </a:p>
        </p:txBody>
      </p:sp>
      <p:sp>
        <p:nvSpPr>
          <p:cNvPr id="4" name="Text Placeholder 3"/>
          <p:cNvSpPr>
            <a:spLocks noGrp="1"/>
          </p:cNvSpPr>
          <p:nvPr>
            <p:ph type="body" sz="half" idx="3"/>
          </p:nvPr>
        </p:nvSpPr>
        <p:spPr/>
        <p:txBody>
          <a:bodyPr/>
          <a:lstStyle/>
          <a:p>
            <a:r>
              <a:rPr lang="en-US" dirty="0" smtClean="0"/>
              <a:t>925 mb - Agnes</a:t>
            </a:r>
            <a:endParaRPr lang="en-US" dirty="0"/>
          </a:p>
        </p:txBody>
      </p:sp>
      <p:pic>
        <p:nvPicPr>
          <p:cNvPr id="12" name="Content Placeholder 17" descr="925mb_thetae_21Jun_12z.gif"/>
          <p:cNvPicPr>
            <a:picLocks noGrp="1" noChangeAspect="1"/>
          </p:cNvPicPr>
          <p:nvPr>
            <p:ph sz="quarter" idx="4"/>
          </p:nvPr>
        </p:nvPicPr>
        <p:blipFill>
          <a:blip r:embed="rId3" cstate="print"/>
          <a:stretch>
            <a:fillRect/>
          </a:stretch>
        </p:blipFill>
        <p:spPr>
          <a:xfrm>
            <a:off x="4652963" y="1600200"/>
            <a:ext cx="3930650" cy="3200400"/>
          </a:xfrm>
        </p:spPr>
      </p:pic>
      <p:pic>
        <p:nvPicPr>
          <p:cNvPr id="14" name="Content Placeholder 13" descr="PRE_composite_SWjet_925.gif"/>
          <p:cNvPicPr>
            <a:picLocks noGrp="1" noChangeAspect="1"/>
          </p:cNvPicPr>
          <p:nvPr>
            <p:ph sz="quarter" idx="2"/>
          </p:nvPr>
        </p:nvPicPr>
        <p:blipFill>
          <a:blip r:embed="rId4" cstate="print"/>
          <a:stretch>
            <a:fillRect/>
          </a:stretch>
        </p:blipFill>
        <p:spPr>
          <a:xfrm>
            <a:off x="608013" y="1600200"/>
            <a:ext cx="3930650" cy="32004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a Predecessor Rainfall Event (PRE) in the Devastating Floods Associated with Tropical Cyclone Agnes </a:t>
            </a:r>
            <a:endParaRPr lang="en-US" dirty="0"/>
          </a:p>
        </p:txBody>
      </p:sp>
      <p:sp>
        <p:nvSpPr>
          <p:cNvPr id="3" name="Text Placeholder 2"/>
          <p:cNvSpPr>
            <a:spLocks noGrp="1"/>
          </p:cNvSpPr>
          <p:nvPr>
            <p:ph type="body" idx="1"/>
          </p:nvPr>
        </p:nvSpPr>
        <p:spPr/>
        <p:txBody>
          <a:bodyPr/>
          <a:lstStyle/>
          <a:p>
            <a:r>
              <a:rPr lang="en-US" dirty="0" smtClean="0"/>
              <a:t>Public Impact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Basin Runoff Characteristics</a:t>
            </a:r>
            <a:endParaRPr lang="en-US" dirty="0"/>
          </a:p>
        </p:txBody>
      </p:sp>
      <p:graphicFrame>
        <p:nvGraphicFramePr>
          <p:cNvPr id="17410" name="Object 2"/>
          <p:cNvGraphicFramePr>
            <a:graphicFrameLocks noChangeAspect="1"/>
          </p:cNvGraphicFramePr>
          <p:nvPr>
            <p:ph idx="1"/>
          </p:nvPr>
        </p:nvGraphicFramePr>
        <p:xfrm>
          <a:off x="2438400" y="530225"/>
          <a:ext cx="4191000" cy="4422775"/>
        </p:xfrm>
        <a:graphic>
          <a:graphicData uri="http://schemas.openxmlformats.org/presentationml/2006/ole">
            <p:oleObj spid="_x0000_s17410" name="Drawing" r:id="rId4" imgW="5239303" imgH="6857596" progId="">
              <p:embed/>
            </p:oleObj>
          </a:graphicData>
        </a:graphic>
      </p:graphicFrame>
      <p:sp>
        <p:nvSpPr>
          <p:cNvPr id="5" name="Oval 4"/>
          <p:cNvSpPr/>
          <p:nvPr/>
        </p:nvSpPr>
        <p:spPr>
          <a:xfrm>
            <a:off x="5181600" y="26670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Arrow Connector 6"/>
          <p:cNvCxnSpPr/>
          <p:nvPr/>
        </p:nvCxnSpPr>
        <p:spPr>
          <a:xfrm>
            <a:off x="3886200" y="1600200"/>
            <a:ext cx="6096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724400" y="2133600"/>
            <a:ext cx="6096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10800000" flipV="1">
            <a:off x="5638800" y="1600200"/>
            <a:ext cx="5334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4800600" y="1905000"/>
            <a:ext cx="685800" cy="152400"/>
          </a:xfrm>
          <a:prstGeom prst="straightConnector1">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514600" y="1066800"/>
            <a:ext cx="1752600" cy="923330"/>
          </a:xfrm>
          <a:prstGeom prst="rect">
            <a:avLst/>
          </a:prstGeom>
          <a:noFill/>
        </p:spPr>
        <p:txBody>
          <a:bodyPr wrap="square" rtlCol="0">
            <a:spAutoFit/>
          </a:bodyPr>
          <a:lstStyle/>
          <a:p>
            <a:r>
              <a:rPr lang="en-US" dirty="0" smtClean="0"/>
              <a:t>Chemung Basin contribution</a:t>
            </a:r>
            <a:endParaRPr lang="en-US" dirty="0"/>
          </a:p>
        </p:txBody>
      </p:sp>
      <p:sp>
        <p:nvSpPr>
          <p:cNvPr id="15" name="TextBox 14"/>
          <p:cNvSpPr txBox="1"/>
          <p:nvPr/>
        </p:nvSpPr>
        <p:spPr>
          <a:xfrm>
            <a:off x="6096000" y="1143000"/>
            <a:ext cx="2362200" cy="923330"/>
          </a:xfrm>
          <a:prstGeom prst="rect">
            <a:avLst/>
          </a:prstGeom>
          <a:noFill/>
        </p:spPr>
        <p:txBody>
          <a:bodyPr wrap="square" rtlCol="0">
            <a:spAutoFit/>
          </a:bodyPr>
          <a:lstStyle/>
          <a:p>
            <a:r>
              <a:rPr lang="en-US" dirty="0" smtClean="0"/>
              <a:t>North Branch Susquehanna contribution</a:t>
            </a:r>
            <a:endParaRPr lang="en-US" dirty="0"/>
          </a:p>
        </p:txBody>
      </p:sp>
      <p:sp>
        <p:nvSpPr>
          <p:cNvPr id="16" name="TextBox 15"/>
          <p:cNvSpPr txBox="1"/>
          <p:nvPr/>
        </p:nvSpPr>
        <p:spPr>
          <a:xfrm>
            <a:off x="457200" y="1371600"/>
            <a:ext cx="2057400" cy="2308324"/>
          </a:xfrm>
          <a:prstGeom prst="rect">
            <a:avLst/>
          </a:prstGeom>
          <a:noFill/>
        </p:spPr>
        <p:txBody>
          <a:bodyPr wrap="square" rtlCol="0">
            <a:spAutoFit/>
          </a:bodyPr>
          <a:lstStyle/>
          <a:p>
            <a:r>
              <a:rPr lang="en-US" dirty="0" smtClean="0"/>
              <a:t>The majority of Chemung Basin runoff </a:t>
            </a:r>
            <a:r>
              <a:rPr lang="en-US" i="1" dirty="0" smtClean="0"/>
              <a:t>resulted from the PRE</a:t>
            </a:r>
            <a:r>
              <a:rPr lang="en-US" dirty="0" smtClean="0"/>
              <a:t> on 20-21 June (about 70% of event total rainfall)</a:t>
            </a:r>
            <a:endParaRPr lang="en-US" dirty="0"/>
          </a:p>
        </p:txBody>
      </p:sp>
      <p:sp>
        <p:nvSpPr>
          <p:cNvPr id="17" name="TextBox 16"/>
          <p:cNvSpPr txBox="1"/>
          <p:nvPr/>
        </p:nvSpPr>
        <p:spPr>
          <a:xfrm>
            <a:off x="6553200" y="2133600"/>
            <a:ext cx="2286000" cy="2308324"/>
          </a:xfrm>
          <a:prstGeom prst="rect">
            <a:avLst/>
          </a:prstGeom>
          <a:noFill/>
        </p:spPr>
        <p:txBody>
          <a:bodyPr wrap="square" rtlCol="0">
            <a:spAutoFit/>
          </a:bodyPr>
          <a:lstStyle/>
          <a:p>
            <a:r>
              <a:rPr lang="en-US" dirty="0" smtClean="0"/>
              <a:t>In the headwaters of the Susquehanna, most of the rain fell from 22-23 June, when the main remnants of Agnes arrived</a:t>
            </a:r>
            <a:endParaRPr lang="en-US" dirty="0"/>
          </a:p>
        </p:txBody>
      </p:sp>
      <p:sp>
        <p:nvSpPr>
          <p:cNvPr id="18" name="Rectangle 17"/>
          <p:cNvSpPr/>
          <p:nvPr/>
        </p:nvSpPr>
        <p:spPr>
          <a:xfrm>
            <a:off x="2514600" y="1066800"/>
            <a:ext cx="1524000" cy="9906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6096000" y="1143000"/>
            <a:ext cx="1752600" cy="914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4419600" y="3048000"/>
            <a:ext cx="2133600" cy="923330"/>
          </a:xfrm>
          <a:prstGeom prst="rect">
            <a:avLst/>
          </a:prstGeom>
          <a:noFill/>
          <a:ln w="38100">
            <a:solidFill>
              <a:schemeClr val="tx1"/>
            </a:solidFill>
          </a:ln>
        </p:spPr>
        <p:txBody>
          <a:bodyPr wrap="square" rtlCol="0">
            <a:spAutoFit/>
          </a:bodyPr>
          <a:lstStyle/>
          <a:p>
            <a:r>
              <a:rPr lang="en-US" dirty="0" smtClean="0"/>
              <a:t>“Double- whammy” for Wilkes-Barre, PA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Catastrophic Flooding </a:t>
            </a:r>
            <a:endParaRPr lang="en-US" dirty="0"/>
          </a:p>
        </p:txBody>
      </p:sp>
      <p:pic>
        <p:nvPicPr>
          <p:cNvPr id="4" name="Picture 2" descr="CORN1"/>
          <p:cNvPicPr>
            <a:picLocks noGrp="1" noChangeAspect="1" noChangeArrowheads="1"/>
          </p:cNvPicPr>
          <p:nvPr>
            <p:ph idx="1"/>
          </p:nvPr>
        </p:nvPicPr>
        <p:blipFill>
          <a:blip r:embed="rId4" cstate="print"/>
          <a:srcRect/>
          <a:stretch>
            <a:fillRect/>
          </a:stretch>
        </p:blipFill>
        <p:spPr bwMode="auto">
          <a:xfrm>
            <a:off x="457200" y="457201"/>
            <a:ext cx="3962399" cy="2514599"/>
          </a:xfrm>
          <a:prstGeom prst="rect">
            <a:avLst/>
          </a:prstGeom>
          <a:noFill/>
          <a:ln w="9525">
            <a:noFill/>
            <a:miter lim="800000"/>
            <a:headEnd/>
            <a:tailEnd/>
          </a:ln>
        </p:spPr>
      </p:pic>
      <p:graphicFrame>
        <p:nvGraphicFramePr>
          <p:cNvPr id="1026" name="Object 3"/>
          <p:cNvGraphicFramePr>
            <a:graphicFrameLocks noChangeAspect="1"/>
          </p:cNvGraphicFramePr>
          <p:nvPr/>
        </p:nvGraphicFramePr>
        <p:xfrm>
          <a:off x="4419600" y="533400"/>
          <a:ext cx="4267200" cy="2438400"/>
        </p:xfrm>
        <a:graphic>
          <a:graphicData uri="http://schemas.openxmlformats.org/presentationml/2006/ole">
            <p:oleObj spid="_x0000_s15362" name="Drawing" r:id="rId5" imgW="7292874" imgH="6857505" progId="">
              <p:embed/>
            </p:oleObj>
          </a:graphicData>
        </a:graphic>
      </p:graphicFrame>
      <p:pic>
        <p:nvPicPr>
          <p:cNvPr id="6" name="Picture 2" descr="WB15"/>
          <p:cNvPicPr>
            <a:picLocks noChangeAspect="1" noChangeArrowheads="1"/>
          </p:cNvPicPr>
          <p:nvPr/>
        </p:nvPicPr>
        <p:blipFill>
          <a:blip r:embed="rId6" cstate="print"/>
          <a:srcRect/>
          <a:stretch>
            <a:fillRect/>
          </a:stretch>
        </p:blipFill>
        <p:spPr bwMode="auto">
          <a:xfrm>
            <a:off x="457200" y="3048000"/>
            <a:ext cx="3962400" cy="2438400"/>
          </a:xfrm>
          <a:prstGeom prst="rect">
            <a:avLst/>
          </a:prstGeom>
          <a:noFill/>
          <a:ln w="9525">
            <a:noFill/>
            <a:miter lim="800000"/>
            <a:headEnd/>
            <a:tailEnd/>
          </a:ln>
        </p:spPr>
      </p:pic>
      <p:graphicFrame>
        <p:nvGraphicFramePr>
          <p:cNvPr id="1027" name="Object 3"/>
          <p:cNvGraphicFramePr>
            <a:graphicFrameLocks noChangeAspect="1"/>
          </p:cNvGraphicFramePr>
          <p:nvPr/>
        </p:nvGraphicFramePr>
        <p:xfrm>
          <a:off x="4419600" y="2971800"/>
          <a:ext cx="4275912" cy="2438400"/>
        </p:xfrm>
        <a:graphic>
          <a:graphicData uri="http://schemas.openxmlformats.org/presentationml/2006/ole">
            <p:oleObj spid="_x0000_s15363" name="Drawing" r:id="rId7" imgW="8824873" imgH="6857505" progId="">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Devastating Results</a:t>
            </a:r>
            <a:endParaRPr lang="en-US" dirty="0"/>
          </a:p>
        </p:txBody>
      </p:sp>
      <p:sp>
        <p:nvSpPr>
          <p:cNvPr id="3" name="Content Placeholder 2"/>
          <p:cNvSpPr>
            <a:spLocks noGrp="1"/>
          </p:cNvSpPr>
          <p:nvPr>
            <p:ph idx="1"/>
          </p:nvPr>
        </p:nvSpPr>
        <p:spPr/>
        <p:txBody>
          <a:bodyPr>
            <a:normAutofit/>
          </a:bodyPr>
          <a:lstStyle/>
          <a:p>
            <a:r>
              <a:rPr lang="en-US" dirty="0" smtClean="0"/>
              <a:t>48 fatalities in PA, 33 in NY</a:t>
            </a:r>
          </a:p>
          <a:p>
            <a:pPr lvl="1"/>
            <a:r>
              <a:rPr lang="en-US" dirty="0" smtClean="0"/>
              <a:t>122 total from Agnes</a:t>
            </a:r>
          </a:p>
          <a:p>
            <a:r>
              <a:rPr lang="en-US" dirty="0" smtClean="0"/>
              <a:t>7.3 B in damages for PA, 2.4 B in NY</a:t>
            </a:r>
          </a:p>
          <a:p>
            <a:pPr lvl="1"/>
            <a:r>
              <a:rPr lang="en-US" dirty="0" smtClean="0"/>
              <a:t>10.7 B total from Agnes</a:t>
            </a:r>
          </a:p>
          <a:p>
            <a:r>
              <a:rPr lang="en-US" dirty="0" smtClean="0"/>
              <a:t>Widely recognized as the worst natural disaster in PA history</a:t>
            </a:r>
          </a:p>
          <a:p>
            <a:r>
              <a:rPr lang="en-US" dirty="0" smtClean="0"/>
              <a:t>The PRE played an integral part</a:t>
            </a:r>
          </a:p>
          <a:p>
            <a:pPr lvl="1"/>
            <a:r>
              <a:rPr lang="en-US" dirty="0" smtClean="0"/>
              <a:t>Was likely the main difference-maker that turned this into a historic/cataclysmic event</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pPr>
              <a:buNone/>
            </a:pPr>
            <a:r>
              <a:rPr lang="en-US" sz="2000" dirty="0" smtClean="0"/>
              <a:t>Bosart, L. and Carr, F., 1977.  A Case Study of Excessive Rainfall Centered Around Wellsville, New York, 20-21 June, 1972.  </a:t>
            </a:r>
            <a:r>
              <a:rPr lang="en-US" sz="2000" i="1" dirty="0" smtClean="0"/>
              <a:t>Mon. Wea. Rev</a:t>
            </a:r>
            <a:r>
              <a:rPr lang="en-US" sz="2000" dirty="0" smtClean="0"/>
              <a:t>.  Vol. 106, 348-362. </a:t>
            </a:r>
          </a:p>
          <a:p>
            <a:endParaRPr lang="en-US" sz="2000" dirty="0" smtClean="0"/>
          </a:p>
          <a:p>
            <a:pPr>
              <a:buNone/>
            </a:pPr>
            <a:r>
              <a:rPr lang="en-US" sz="2000" dirty="0" smtClean="0"/>
              <a:t>Moore, B. J., 2010:  </a:t>
            </a:r>
            <a:r>
              <a:rPr lang="en-US" sz="2000" i="1" dirty="0" smtClean="0"/>
              <a:t>Predecessor Rain Events.  &lt;</a:t>
            </a:r>
            <a:r>
              <a:rPr lang="en-US" sz="2000" dirty="0" smtClean="0"/>
              <a:t>www.atmos.albany.edu/student/b</a:t>
            </a:r>
            <a:r>
              <a:rPr lang="en-US" sz="2000" b="1" dirty="0" smtClean="0"/>
              <a:t>moore</a:t>
            </a:r>
            <a:r>
              <a:rPr lang="en-US" sz="2000" dirty="0" smtClean="0"/>
              <a:t>/research/.../PRE_COMP.html&gt;.</a:t>
            </a:r>
            <a:r>
              <a:rPr lang="en-US" sz="2000" i="1" dirty="0" smtClean="0"/>
              <a:t> </a:t>
            </a:r>
            <a:endParaRPr lang="en-US" sz="2000" dirty="0" smtClean="0"/>
          </a:p>
          <a:p>
            <a:pPr>
              <a:buNone/>
            </a:pPr>
            <a:endParaRPr lang="en-US" sz="2000" dirty="0" smtClean="0"/>
          </a:p>
          <a:p>
            <a:pPr>
              <a:buNone/>
            </a:pPr>
            <a:r>
              <a:rPr lang="en-US" sz="2000" dirty="0" smtClean="0"/>
              <a:t>Galarneau, T. J., Jr., L. F. </a:t>
            </a:r>
            <a:r>
              <a:rPr lang="en-US" sz="2000" i="1" dirty="0" smtClean="0"/>
              <a:t>Bosart</a:t>
            </a:r>
            <a:r>
              <a:rPr lang="en-US" sz="2000" dirty="0" smtClean="0"/>
              <a:t>, and R. S. Schumacher, 2009: </a:t>
            </a:r>
            <a:r>
              <a:rPr lang="en-US" sz="2000" i="1" dirty="0" smtClean="0"/>
              <a:t>Predecessor rain events</a:t>
            </a:r>
            <a:r>
              <a:rPr lang="en-US" sz="2000" dirty="0" smtClean="0"/>
              <a:t> ahead of tropical cyclones. Mon. Wea. Rev., conditionally accepted.   </a:t>
            </a:r>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7800" y="1600200"/>
            <a:ext cx="6629400" cy="3139321"/>
          </a:xfrm>
          <a:prstGeom prst="rect">
            <a:avLst/>
          </a:prstGeom>
          <a:noFill/>
        </p:spPr>
        <p:txBody>
          <a:bodyPr wrap="square" rtlCol="0">
            <a:spAutoFit/>
          </a:bodyPr>
          <a:lstStyle/>
          <a:p>
            <a:r>
              <a:rPr lang="en-US" sz="6600" b="1" i="1" dirty="0" smtClean="0"/>
              <a:t>The End !!</a:t>
            </a:r>
          </a:p>
          <a:p>
            <a:endParaRPr lang="en-US" sz="6600" b="1" dirty="0" smtClean="0"/>
          </a:p>
          <a:p>
            <a:r>
              <a:rPr lang="en-US" sz="6600" b="1" i="1" dirty="0" smtClean="0"/>
              <a:t>Questions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Stages of Excessive Rainfall</a:t>
            </a:r>
            <a:endParaRPr lang="en-US" dirty="0"/>
          </a:p>
        </p:txBody>
      </p:sp>
      <p:sp>
        <p:nvSpPr>
          <p:cNvPr id="3" name="Content Placeholder 2"/>
          <p:cNvSpPr>
            <a:spLocks noGrp="1"/>
          </p:cNvSpPr>
          <p:nvPr>
            <p:ph idx="1"/>
          </p:nvPr>
        </p:nvSpPr>
        <p:spPr/>
        <p:txBody>
          <a:bodyPr>
            <a:normAutofit lnSpcReduction="10000"/>
          </a:bodyPr>
          <a:lstStyle/>
          <a:p>
            <a:r>
              <a:rPr lang="en-US" dirty="0" smtClean="0"/>
              <a:t>Stage 1 (PRE)</a:t>
            </a:r>
          </a:p>
          <a:p>
            <a:pPr lvl="1"/>
            <a:r>
              <a:rPr lang="en-US" dirty="0" smtClean="0"/>
              <a:t>8 – 10” (200 – 250 mm) of rain fell between about 02z and 21z, 21 June 1972 across Western / Central NY and Central PA</a:t>
            </a:r>
          </a:p>
          <a:p>
            <a:pPr lvl="2"/>
            <a:r>
              <a:rPr lang="en-US" dirty="0" smtClean="0"/>
              <a:t>The majority of this (about 7” (175 mm)) occurred overnight from the 20</a:t>
            </a:r>
            <a:r>
              <a:rPr lang="en-US" baseline="30000" dirty="0" smtClean="0"/>
              <a:t>th</a:t>
            </a:r>
            <a:r>
              <a:rPr lang="en-US" dirty="0" smtClean="0"/>
              <a:t> into the early morning of the 21</a:t>
            </a:r>
            <a:r>
              <a:rPr lang="en-US" baseline="30000" dirty="0" smtClean="0"/>
              <a:t>st</a:t>
            </a:r>
          </a:p>
          <a:p>
            <a:r>
              <a:rPr lang="en-US" dirty="0" smtClean="0"/>
              <a:t>Stage 2 (Direct impacts of Agnes)</a:t>
            </a:r>
          </a:p>
          <a:p>
            <a:pPr lvl="1"/>
            <a:r>
              <a:rPr lang="en-US" dirty="0" smtClean="0"/>
              <a:t>3 – 6” (75 – 150 mm) of rain fell between about 15z, 22 June and 12z, 23 June across much of NY and PA </a:t>
            </a:r>
          </a:p>
          <a:p>
            <a:pPr lvl="2"/>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Rainfall at Wellsville, NY (KELZ)</a:t>
            </a:r>
            <a:endParaRPr lang="en-US" dirty="0"/>
          </a:p>
        </p:txBody>
      </p:sp>
      <p:pic>
        <p:nvPicPr>
          <p:cNvPr id="5" name="Content Placeholder 4" descr="ELZ_total_rainfall.gif"/>
          <p:cNvPicPr>
            <a:picLocks noGrp="1" noChangeAspect="1"/>
          </p:cNvPicPr>
          <p:nvPr>
            <p:ph sz="half" idx="1"/>
          </p:nvPr>
        </p:nvPicPr>
        <p:blipFill>
          <a:blip r:embed="rId3" cstate="print"/>
          <a:stretch>
            <a:fillRect/>
          </a:stretch>
        </p:blipFill>
        <p:spPr>
          <a:xfrm>
            <a:off x="685800" y="533400"/>
            <a:ext cx="3691731" cy="4267717"/>
          </a:xfrm>
        </p:spPr>
      </p:pic>
      <p:pic>
        <p:nvPicPr>
          <p:cNvPr id="6" name="Content Placeholder 5" descr="Another_rainfall_map.gif"/>
          <p:cNvPicPr>
            <a:picLocks noGrp="1" noChangeAspect="1"/>
          </p:cNvPicPr>
          <p:nvPr>
            <p:ph sz="half" idx="2"/>
          </p:nvPr>
        </p:nvPicPr>
        <p:blipFill>
          <a:blip r:embed="rId4" cstate="print"/>
          <a:stretch>
            <a:fillRect/>
          </a:stretch>
        </p:blipFill>
        <p:spPr>
          <a:xfrm>
            <a:off x="4876800" y="533400"/>
            <a:ext cx="3663911" cy="4389438"/>
          </a:xfrm>
        </p:spPr>
      </p:pic>
      <p:sp>
        <p:nvSpPr>
          <p:cNvPr id="7" name="Oval 6"/>
          <p:cNvSpPr/>
          <p:nvPr/>
        </p:nvSpPr>
        <p:spPr>
          <a:xfrm>
            <a:off x="6248400" y="2057400"/>
            <a:ext cx="228600" cy="228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p:nvPr/>
        </p:nvCxnSpPr>
        <p:spPr>
          <a:xfrm rot="16200000" flipV="1">
            <a:off x="5638800" y="1447800"/>
            <a:ext cx="838200" cy="5334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410200" y="990600"/>
            <a:ext cx="838200" cy="381000"/>
          </a:xfrm>
          <a:prstGeom prst="rect">
            <a:avLst/>
          </a:prstGeom>
          <a:noFill/>
        </p:spPr>
        <p:txBody>
          <a:bodyPr wrap="square" rtlCol="0">
            <a:spAutoFit/>
          </a:bodyPr>
          <a:lstStyle/>
          <a:p>
            <a:r>
              <a:rPr lang="en-US" dirty="0" smtClean="0">
                <a:solidFill>
                  <a:schemeClr val="accent1"/>
                </a:solidFill>
              </a:rPr>
              <a:t>KELZ</a:t>
            </a:r>
            <a:endParaRPr lang="en-US" dirty="0">
              <a:solidFill>
                <a:schemeClr val="accent1"/>
              </a:solidFill>
            </a:endParaRPr>
          </a:p>
        </p:txBody>
      </p:sp>
      <p:cxnSp>
        <p:nvCxnSpPr>
          <p:cNvPr id="14" name="Straight Connector 13"/>
          <p:cNvCxnSpPr/>
          <p:nvPr/>
        </p:nvCxnSpPr>
        <p:spPr>
          <a:xfrm rot="5400000" flipH="1" flipV="1">
            <a:off x="533400" y="2667000"/>
            <a:ext cx="18288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flipH="1" flipV="1">
            <a:off x="990600" y="2667000"/>
            <a:ext cx="18288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447800" y="1447800"/>
            <a:ext cx="762000" cy="307777"/>
          </a:xfrm>
          <a:prstGeom prst="rect">
            <a:avLst/>
          </a:prstGeom>
          <a:noFill/>
        </p:spPr>
        <p:txBody>
          <a:bodyPr wrap="square" rtlCol="0">
            <a:spAutoFit/>
          </a:bodyPr>
          <a:lstStyle/>
          <a:p>
            <a:r>
              <a:rPr lang="en-US" sz="1400" dirty="0" smtClean="0">
                <a:solidFill>
                  <a:schemeClr val="accent1"/>
                </a:solidFill>
              </a:rPr>
              <a:t>PRE</a:t>
            </a:r>
            <a:endParaRPr lang="en-US" sz="1400" dirty="0">
              <a:solidFill>
                <a:schemeClr val="accent1"/>
              </a:solidFill>
            </a:endParaRPr>
          </a:p>
        </p:txBody>
      </p:sp>
      <p:cxnSp>
        <p:nvCxnSpPr>
          <p:cNvPr id="22" name="Straight Connector 21"/>
          <p:cNvCxnSpPr/>
          <p:nvPr/>
        </p:nvCxnSpPr>
        <p:spPr>
          <a:xfrm rot="5400000" flipH="1" flipV="1">
            <a:off x="2209800" y="1524000"/>
            <a:ext cx="1371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flipH="1" flipV="1">
            <a:off x="2819400" y="1524000"/>
            <a:ext cx="1371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819400" y="1828800"/>
            <a:ext cx="914400" cy="307777"/>
          </a:xfrm>
          <a:prstGeom prst="rect">
            <a:avLst/>
          </a:prstGeom>
          <a:noFill/>
        </p:spPr>
        <p:txBody>
          <a:bodyPr wrap="square" rtlCol="0">
            <a:spAutoFit/>
          </a:bodyPr>
          <a:lstStyle/>
          <a:p>
            <a:r>
              <a:rPr lang="en-US" sz="1400" dirty="0" smtClean="0">
                <a:solidFill>
                  <a:schemeClr val="accent1"/>
                </a:solidFill>
              </a:rPr>
              <a:t>Agnes</a:t>
            </a:r>
            <a:endParaRPr lang="en-US" sz="1400" dirty="0">
              <a:solidFill>
                <a:schemeClr val="accent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Role of a Predecessor Rainfall Event (PRE) in the Devastating Floods Associated with Tropical Cyclone Agnes </a:t>
            </a:r>
            <a:endParaRPr lang="en-US" dirty="0"/>
          </a:p>
        </p:txBody>
      </p:sp>
      <p:sp>
        <p:nvSpPr>
          <p:cNvPr id="3" name="Text Placeholder 2"/>
          <p:cNvSpPr>
            <a:spLocks noGrp="1"/>
          </p:cNvSpPr>
          <p:nvPr>
            <p:ph type="body" idx="1"/>
          </p:nvPr>
        </p:nvSpPr>
        <p:spPr/>
        <p:txBody>
          <a:bodyPr/>
          <a:lstStyle/>
          <a:p>
            <a:r>
              <a:rPr lang="en-US" dirty="0" smtClean="0"/>
              <a:t>Synoptic Overview</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Agnes Landfall</a:t>
            </a:r>
            <a:endParaRPr lang="en-US" dirty="0"/>
          </a:p>
        </p:txBody>
      </p:sp>
      <p:sp>
        <p:nvSpPr>
          <p:cNvPr id="3" name="Content Placeholder 2"/>
          <p:cNvSpPr>
            <a:spLocks noGrp="1"/>
          </p:cNvSpPr>
          <p:nvPr>
            <p:ph idx="1"/>
          </p:nvPr>
        </p:nvSpPr>
        <p:spPr/>
        <p:txBody>
          <a:bodyPr/>
          <a:lstStyle/>
          <a:p>
            <a:r>
              <a:rPr lang="en-US" dirty="0" smtClean="0"/>
              <a:t>TC Agnes made landfall on June 19, as a Cat 1 Hurricane, along the FL Panhandle</a:t>
            </a:r>
            <a:endParaRPr lang="en-US" dirty="0"/>
          </a:p>
        </p:txBody>
      </p:sp>
      <p:pic>
        <p:nvPicPr>
          <p:cNvPr id="4" name="Picture 3" descr="Agnes_hurricane_sat_image.gif"/>
          <p:cNvPicPr>
            <a:picLocks noChangeAspect="1"/>
          </p:cNvPicPr>
          <p:nvPr/>
        </p:nvPicPr>
        <p:blipFill>
          <a:blip r:embed="rId3" cstate="print"/>
          <a:stretch>
            <a:fillRect/>
          </a:stretch>
        </p:blipFill>
        <p:spPr>
          <a:xfrm>
            <a:off x="2057399" y="1549315"/>
            <a:ext cx="5381625" cy="393708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Inland Path of Agnes</a:t>
            </a:r>
            <a:endParaRPr lang="en-US" dirty="0"/>
          </a:p>
        </p:txBody>
      </p:sp>
      <p:sp>
        <p:nvSpPr>
          <p:cNvPr id="3" name="Content Placeholder 2"/>
          <p:cNvSpPr>
            <a:spLocks noGrp="1"/>
          </p:cNvSpPr>
          <p:nvPr>
            <p:ph idx="1"/>
          </p:nvPr>
        </p:nvSpPr>
        <p:spPr/>
        <p:txBody>
          <a:bodyPr/>
          <a:lstStyle/>
          <a:p>
            <a:r>
              <a:rPr lang="en-US" dirty="0" smtClean="0"/>
              <a:t>Agnes then weakened to a TD, while making slow progress through GA and the Carolinas, 20-21 June</a:t>
            </a:r>
            <a:endParaRPr lang="en-US" dirty="0"/>
          </a:p>
        </p:txBody>
      </p:sp>
      <p:pic>
        <p:nvPicPr>
          <p:cNvPr id="4" name="Picture 3" descr="Agnes_path.gif"/>
          <p:cNvPicPr>
            <a:picLocks noChangeAspect="1"/>
          </p:cNvPicPr>
          <p:nvPr/>
        </p:nvPicPr>
        <p:blipFill>
          <a:blip r:embed="rId3" cstate="print"/>
          <a:stretch>
            <a:fillRect/>
          </a:stretch>
        </p:blipFill>
        <p:spPr>
          <a:xfrm>
            <a:off x="1600200" y="1981200"/>
            <a:ext cx="6353232" cy="3505200"/>
          </a:xfrm>
          <a:prstGeom prst="rect">
            <a:avLst/>
          </a:prstGeom>
        </p:spPr>
      </p:pic>
      <p:sp>
        <p:nvSpPr>
          <p:cNvPr id="9" name="Oval 8"/>
          <p:cNvSpPr/>
          <p:nvPr/>
        </p:nvSpPr>
        <p:spPr>
          <a:xfrm>
            <a:off x="3810000" y="3200400"/>
            <a:ext cx="1524000" cy="838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00 UTC, 21 June, 1972</a:t>
            </a:r>
            <a:endParaRPr lang="en-US" dirty="0"/>
          </a:p>
        </p:txBody>
      </p:sp>
      <p:sp>
        <p:nvSpPr>
          <p:cNvPr id="3" name="Text Placeholder 2"/>
          <p:cNvSpPr>
            <a:spLocks noGrp="1"/>
          </p:cNvSpPr>
          <p:nvPr>
            <p:ph type="body" idx="1"/>
          </p:nvPr>
        </p:nvSpPr>
        <p:spPr/>
        <p:txBody>
          <a:bodyPr>
            <a:normAutofit/>
          </a:bodyPr>
          <a:lstStyle/>
          <a:p>
            <a:r>
              <a:rPr lang="en-US" dirty="0" smtClean="0"/>
              <a:t>200 Heights/Winds</a:t>
            </a:r>
            <a:endParaRPr lang="en-US" dirty="0"/>
          </a:p>
        </p:txBody>
      </p:sp>
      <p:sp>
        <p:nvSpPr>
          <p:cNvPr id="4" name="Text Placeholder 3"/>
          <p:cNvSpPr>
            <a:spLocks noGrp="1"/>
          </p:cNvSpPr>
          <p:nvPr>
            <p:ph type="body" sz="half" idx="3"/>
          </p:nvPr>
        </p:nvSpPr>
        <p:spPr/>
        <p:txBody>
          <a:bodyPr>
            <a:normAutofit/>
          </a:bodyPr>
          <a:lstStyle/>
          <a:p>
            <a:r>
              <a:rPr lang="en-US" dirty="0" smtClean="0"/>
              <a:t>700 Heights/Winds</a:t>
            </a:r>
            <a:endParaRPr lang="en-US" dirty="0"/>
          </a:p>
        </p:txBody>
      </p:sp>
      <p:pic>
        <p:nvPicPr>
          <p:cNvPr id="7" name="Content Placeholder 6" descr="200_jet_hgt_00z_21Jun.gif"/>
          <p:cNvPicPr>
            <a:picLocks noGrp="1" noChangeAspect="1"/>
          </p:cNvPicPr>
          <p:nvPr>
            <p:ph sz="quarter" idx="2"/>
          </p:nvPr>
        </p:nvPicPr>
        <p:blipFill>
          <a:blip r:embed="rId3" cstate="print"/>
          <a:stretch>
            <a:fillRect/>
          </a:stretch>
        </p:blipFill>
        <p:spPr>
          <a:xfrm>
            <a:off x="608013" y="1676400"/>
            <a:ext cx="3930650" cy="3088322"/>
          </a:xfrm>
        </p:spPr>
      </p:pic>
      <p:pic>
        <p:nvPicPr>
          <p:cNvPr id="8" name="Content Placeholder 7" descr="700mb_21Jun_00z.gif"/>
          <p:cNvPicPr>
            <a:picLocks noGrp="1" noChangeAspect="1"/>
          </p:cNvPicPr>
          <p:nvPr>
            <p:ph sz="quarter" idx="4"/>
          </p:nvPr>
        </p:nvPicPr>
        <p:blipFill>
          <a:blip r:embed="rId4" cstate="print"/>
          <a:stretch>
            <a:fillRect/>
          </a:stretch>
        </p:blipFill>
        <p:spPr>
          <a:xfrm>
            <a:off x="4652963" y="1676400"/>
            <a:ext cx="3930650" cy="3060685"/>
          </a:xfrm>
        </p:spPr>
      </p:pic>
      <p:sp>
        <p:nvSpPr>
          <p:cNvPr id="9" name="Rectangle 8"/>
          <p:cNvSpPr/>
          <p:nvPr/>
        </p:nvSpPr>
        <p:spPr>
          <a:xfrm>
            <a:off x="7772400" y="2743200"/>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733800" y="2667000"/>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2743200" y="4876800"/>
            <a:ext cx="457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352800" y="4800600"/>
            <a:ext cx="2057400" cy="646331"/>
          </a:xfrm>
          <a:prstGeom prst="rect">
            <a:avLst/>
          </a:prstGeom>
          <a:noFill/>
        </p:spPr>
        <p:txBody>
          <a:bodyPr wrap="square" rtlCol="0">
            <a:spAutoFit/>
          </a:bodyPr>
          <a:lstStyle/>
          <a:p>
            <a:r>
              <a:rPr lang="en-US" dirty="0" smtClean="0"/>
              <a:t>Denotes PRE location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00 UTC, 21 June, 1972</a:t>
            </a:r>
            <a:endParaRPr lang="en-US" dirty="0"/>
          </a:p>
        </p:txBody>
      </p:sp>
      <p:sp>
        <p:nvSpPr>
          <p:cNvPr id="3" name="Text Placeholder 2"/>
          <p:cNvSpPr>
            <a:spLocks noGrp="1"/>
          </p:cNvSpPr>
          <p:nvPr>
            <p:ph type="body" idx="1"/>
          </p:nvPr>
        </p:nvSpPr>
        <p:spPr/>
        <p:txBody>
          <a:bodyPr>
            <a:normAutofit/>
          </a:bodyPr>
          <a:lstStyle/>
          <a:p>
            <a:r>
              <a:rPr lang="en-US" dirty="0" smtClean="0"/>
              <a:t>850 Heights/PWAT </a:t>
            </a:r>
            <a:endParaRPr lang="en-US" dirty="0"/>
          </a:p>
        </p:txBody>
      </p:sp>
      <p:sp>
        <p:nvSpPr>
          <p:cNvPr id="4" name="Text Placeholder 3"/>
          <p:cNvSpPr>
            <a:spLocks noGrp="1"/>
          </p:cNvSpPr>
          <p:nvPr>
            <p:ph type="body" sz="half" idx="3"/>
          </p:nvPr>
        </p:nvSpPr>
        <p:spPr/>
        <p:txBody>
          <a:bodyPr/>
          <a:lstStyle/>
          <a:p>
            <a:r>
              <a:rPr lang="en-US" dirty="0" smtClean="0"/>
              <a:t>925 Heights/Theta-E</a:t>
            </a:r>
            <a:endParaRPr lang="en-US" dirty="0"/>
          </a:p>
        </p:txBody>
      </p:sp>
      <p:pic>
        <p:nvPicPr>
          <p:cNvPr id="7" name="Content Placeholder 6" descr="850mb_hgt_pwat_00z_21Jun.gif"/>
          <p:cNvPicPr>
            <a:picLocks noGrp="1" noChangeAspect="1"/>
          </p:cNvPicPr>
          <p:nvPr>
            <p:ph sz="quarter" idx="2"/>
          </p:nvPr>
        </p:nvPicPr>
        <p:blipFill>
          <a:blip r:embed="rId3" cstate="print"/>
          <a:stretch>
            <a:fillRect/>
          </a:stretch>
        </p:blipFill>
        <p:spPr>
          <a:xfrm>
            <a:off x="608013" y="1647840"/>
            <a:ext cx="3930650" cy="3089245"/>
          </a:xfrm>
        </p:spPr>
      </p:pic>
      <p:pic>
        <p:nvPicPr>
          <p:cNvPr id="10" name="Content Placeholder 9" descr="925mb_thetae_21Jun_00z.gif"/>
          <p:cNvPicPr>
            <a:picLocks noGrp="1" noChangeAspect="1"/>
          </p:cNvPicPr>
          <p:nvPr>
            <p:ph sz="quarter" idx="4"/>
          </p:nvPr>
        </p:nvPicPr>
        <p:blipFill>
          <a:blip r:embed="rId4" cstate="print"/>
          <a:stretch>
            <a:fillRect/>
          </a:stretch>
        </p:blipFill>
        <p:spPr>
          <a:xfrm>
            <a:off x="4652963" y="1647840"/>
            <a:ext cx="3930650" cy="3089245"/>
          </a:xfrm>
        </p:spPr>
      </p:pic>
      <p:sp>
        <p:nvSpPr>
          <p:cNvPr id="11" name="Rectangle 10"/>
          <p:cNvSpPr/>
          <p:nvPr/>
        </p:nvSpPr>
        <p:spPr>
          <a:xfrm>
            <a:off x="7772400" y="2667000"/>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3733800" y="2667000"/>
            <a:ext cx="228600" cy="1524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2743200" y="4876800"/>
            <a:ext cx="457200" cy="30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3352800" y="4800600"/>
            <a:ext cx="2209800" cy="923330"/>
          </a:xfrm>
          <a:prstGeom prst="rect">
            <a:avLst/>
          </a:prstGeom>
          <a:noFill/>
        </p:spPr>
        <p:txBody>
          <a:bodyPr wrap="square" rtlCol="0">
            <a:spAutoFit/>
          </a:bodyPr>
          <a:lstStyle/>
          <a:p>
            <a:r>
              <a:rPr lang="en-US" dirty="0" smtClean="0"/>
              <a:t>Denotes PRE location</a:t>
            </a:r>
          </a:p>
          <a:p>
            <a:endParaRPr lang="en-US" dirty="0"/>
          </a:p>
        </p:txBody>
      </p:sp>
      <p:cxnSp>
        <p:nvCxnSpPr>
          <p:cNvPr id="17" name="Straight Connector 16"/>
          <p:cNvCxnSpPr/>
          <p:nvPr/>
        </p:nvCxnSpPr>
        <p:spPr>
          <a:xfrm rot="16200000" flipV="1">
            <a:off x="7277100" y="2781300"/>
            <a:ext cx="685800" cy="457200"/>
          </a:xfrm>
          <a:prstGeom prst="line">
            <a:avLst/>
          </a:prstGeom>
          <a:ln w="25400">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6400800" y="2819400"/>
            <a:ext cx="1143000" cy="923330"/>
          </a:xfrm>
          <a:prstGeom prst="rect">
            <a:avLst/>
          </a:prstGeom>
          <a:noFill/>
        </p:spPr>
        <p:txBody>
          <a:bodyPr wrap="square" rtlCol="0">
            <a:spAutoFit/>
          </a:bodyPr>
          <a:lstStyle/>
          <a:p>
            <a:r>
              <a:rPr lang="en-US" dirty="0" smtClean="0">
                <a:solidFill>
                  <a:schemeClr val="bg1"/>
                </a:solidFill>
              </a:rPr>
              <a:t>Theta-e ridge axis</a:t>
            </a:r>
            <a:endParaRPr lang="en-US" dirty="0">
              <a:solidFill>
                <a:schemeClr val="bg1"/>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txDef>
      <a:spPr>
        <a:noFill/>
      </a:spPr>
      <a:bodyPr wrap="square" rtlCol="0">
        <a:spAutoFit/>
      </a:bodyPr>
      <a:lstStyle>
        <a:defPPr>
          <a:defRPr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1302</TotalTime>
  <Words>2001</Words>
  <Application>Microsoft Office PowerPoint</Application>
  <PresentationFormat>On-screen Show (4:3)</PresentationFormat>
  <Paragraphs>160</Paragraphs>
  <Slides>27</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Aspect</vt:lpstr>
      <vt:lpstr>Drawing</vt:lpstr>
      <vt:lpstr>The Role of a Predecessor Rainfall Event (PRE) in the Devastating Floods Associated with Tropical Cyclone Agnes </vt:lpstr>
      <vt:lpstr>Total Agnes Rainfall </vt:lpstr>
      <vt:lpstr>Two Stages of Excessive Rainfall</vt:lpstr>
      <vt:lpstr>Rainfall at Wellsville, NY (KELZ)</vt:lpstr>
      <vt:lpstr>The Role of a Predecessor Rainfall Event (PRE) in the Devastating Floods Associated with Tropical Cyclone Agnes </vt:lpstr>
      <vt:lpstr>Agnes Landfall</vt:lpstr>
      <vt:lpstr>Inland Path of Agnes</vt:lpstr>
      <vt:lpstr>00 UTC, 21 June, 1972</vt:lpstr>
      <vt:lpstr>00 UTC, 21 June, 1972</vt:lpstr>
      <vt:lpstr>PMSL, RH, and LI’s from 12z, 20 June to 00z, 21 June, 1972 </vt:lpstr>
      <vt:lpstr>Buffalo, NY Sounding, 00 UTC, 21 June, 1972</vt:lpstr>
      <vt:lpstr>PRE Genesis and Evolution</vt:lpstr>
      <vt:lpstr>12 UTC, 21 June, 1972</vt:lpstr>
      <vt:lpstr>12 UTC, 21 June, 1972</vt:lpstr>
      <vt:lpstr>Latter Stages of the PRE</vt:lpstr>
      <vt:lpstr>Trajectory Analyses</vt:lpstr>
      <vt:lpstr>The Role of a Predecessor Rainfall Event (PRE) in the Devastating Floods Associated with Tropical Cyclone Agnes </vt:lpstr>
      <vt:lpstr>Agnes PRE Classification</vt:lpstr>
      <vt:lpstr>Upper-Level Flow / TC Position Comparison</vt:lpstr>
      <vt:lpstr>Mid-Level Flow Comparison</vt:lpstr>
      <vt:lpstr>Low-Level Flow Comparison</vt:lpstr>
      <vt:lpstr>The Role of a Predecessor Rainfall Event (PRE) in the Devastating Floods Associated with Tropical Cyclone Agnes </vt:lpstr>
      <vt:lpstr>Basin Runoff Characteristics</vt:lpstr>
      <vt:lpstr>Catastrophic Flooding </vt:lpstr>
      <vt:lpstr>Devastating Results</vt:lpstr>
      <vt:lpstr>References</vt:lpstr>
      <vt:lpstr>Slide 27</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Predecessor Rainfall Event (PRE) Associated with Tropical Cyclone Agnes</dc:title>
  <dc:creator>michael.jurewicz</dc:creator>
  <cp:lastModifiedBy>michael.jurewicz</cp:lastModifiedBy>
  <cp:revision>157</cp:revision>
  <dcterms:created xsi:type="dcterms:W3CDTF">2010-05-16T19:15:34Z</dcterms:created>
  <dcterms:modified xsi:type="dcterms:W3CDTF">2010-05-24T02:57:04Z</dcterms:modified>
</cp:coreProperties>
</file>